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16"/>
  </p:notesMasterIdLst>
  <p:sldIdLst>
    <p:sldId id="256" r:id="rId2"/>
    <p:sldId id="291" r:id="rId3"/>
    <p:sldId id="292" r:id="rId4"/>
    <p:sldId id="295" r:id="rId5"/>
    <p:sldId id="293" r:id="rId6"/>
    <p:sldId id="294" r:id="rId7"/>
    <p:sldId id="259" r:id="rId8"/>
    <p:sldId id="296" r:id="rId9"/>
    <p:sldId id="297" r:id="rId10"/>
    <p:sldId id="298" r:id="rId11"/>
    <p:sldId id="299" r:id="rId12"/>
    <p:sldId id="300" r:id="rId13"/>
    <p:sldId id="301" r:id="rId14"/>
    <p:sldId id="302" r:id="rId15"/>
  </p:sldIdLst>
  <p:sldSz cx="9144000" cy="5143500" type="screen16x9"/>
  <p:notesSz cx="6858000" cy="9144000"/>
  <p:embeddedFontLst>
    <p:embeddedFont>
      <p:font typeface="BM JUA OTF" panose="02020603020101020101" pitchFamily="18" charset="-127"/>
      <p:regular r:id="rId17"/>
    </p:embeddedFont>
    <p:embeddedFont>
      <p:font typeface="Fira Sans Extra Condensed Medium" panose="020B0603050000020004" pitchFamily="34" charset="0"/>
      <p:regular r:id="rId18"/>
      <p:bold r:id="rId19"/>
      <p:italic r:id="rId20"/>
      <p:boldItalic r:id="rId21"/>
    </p:embeddedFont>
    <p:embeddedFont>
      <p:font typeface="Roboto" panose="02000000000000000000" pitchFamily="2" charset="0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57F"/>
    <a:srgbClr val="E7FE00"/>
    <a:srgbClr val="F989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56"/>
    <p:restoredTop sz="94595"/>
  </p:normalViewPr>
  <p:slideViewPr>
    <p:cSldViewPr snapToGrid="0" snapToObjects="1">
      <p:cViewPr>
        <p:scale>
          <a:sx n="140" d="100"/>
          <a:sy n="140" d="100"/>
        </p:scale>
        <p:origin x="14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8ea72f4a77_6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g8ea72f4a77_6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8ab8bef9c2_0_5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8ab8bef9c2_0_5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51171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8a22a4a535_2_7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8a22a4a535_2_7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8a22a4a535_2_7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8a22a4a535_2_7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23563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36621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0280" y="536650"/>
            <a:ext cx="4918200" cy="205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0275" y="2589250"/>
            <a:ext cx="4918200" cy="53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3" name="Google Shape;43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4" name="Google Shape;44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 txBox="1">
            <a:spLocks noGrp="1"/>
          </p:cNvSpPr>
          <p:nvPr>
            <p:ph type="title"/>
          </p:nvPr>
        </p:nvSpPr>
        <p:spPr>
          <a:xfrm>
            <a:off x="483675" y="415425"/>
            <a:ext cx="82032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4"/>
          <p:cNvSpPr txBox="1">
            <a:spLocks noGrp="1"/>
          </p:cNvSpPr>
          <p:nvPr>
            <p:ph type="body" idx="1"/>
          </p:nvPr>
        </p:nvSpPr>
        <p:spPr>
          <a:xfrm>
            <a:off x="483675" y="1031250"/>
            <a:ext cx="8203200" cy="369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483675" y="415425"/>
            <a:ext cx="82032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483675" y="415425"/>
            <a:ext cx="82032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7" name="Google Shape;27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1" name="Google Shape;31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5" name="Google Shape;35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6" name="Google Shape;36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0" name="Google Shape;40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83675" y="415425"/>
            <a:ext cx="82032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Font typeface="Fira Sans Extra Condensed Medium"/>
              <a:buNone/>
              <a:defRPr sz="2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500"/>
              <a:buFont typeface="Fira Sans Extra Condensed Medium"/>
              <a:buNone/>
              <a:defRPr sz="2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500"/>
              <a:buFont typeface="Fira Sans Extra Condensed Medium"/>
              <a:buNone/>
              <a:defRPr sz="2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500"/>
              <a:buFont typeface="Fira Sans Extra Condensed Medium"/>
              <a:buNone/>
              <a:defRPr sz="2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500"/>
              <a:buFont typeface="Fira Sans Extra Condensed Medium"/>
              <a:buNone/>
              <a:defRPr sz="2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500"/>
              <a:buFont typeface="Fira Sans Extra Condensed Medium"/>
              <a:buNone/>
              <a:defRPr sz="2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500"/>
              <a:buFont typeface="Fira Sans Extra Condensed Medium"/>
              <a:buNone/>
              <a:defRPr sz="2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500"/>
              <a:buFont typeface="Fira Sans Extra Condensed Medium"/>
              <a:buNone/>
              <a:defRPr sz="2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500"/>
              <a:buFont typeface="Fira Sans Extra Condensed Medium"/>
              <a:buNone/>
              <a:defRPr sz="2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83675" y="1031250"/>
            <a:ext cx="8203200" cy="36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>
          <p15:clr>
            <a:srgbClr val="EA4335"/>
          </p15:clr>
        </p15:guide>
        <p15:guide id="2" pos="2880">
          <p15:clr>
            <a:srgbClr val="EA4335"/>
          </p15:clr>
        </p15:guide>
        <p15:guide id="3" pos="288">
          <p15:clr>
            <a:srgbClr val="EA4335"/>
          </p15:clr>
        </p15:guide>
        <p15:guide id="4" pos="5472">
          <p15:clr>
            <a:srgbClr val="EA4335"/>
          </p15:clr>
        </p15:guide>
        <p15:guide id="5" orient="horz" pos="262">
          <p15:clr>
            <a:srgbClr val="EA4335"/>
          </p15:clr>
        </p15:guide>
        <p15:guide id="6" orient="horz" pos="2978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biz.chosun.com/site/data/html_dir/2021/02/24/2021022400946.html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yna.co.kr/view/AKR20190902080800002" TargetMode="Externa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ani.co.kr/arti/economy/economy_general/986444.html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1.tiff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>
            <a:spLocks noGrp="1"/>
          </p:cNvSpPr>
          <p:nvPr>
            <p:ph type="ctrTitle"/>
          </p:nvPr>
        </p:nvSpPr>
        <p:spPr>
          <a:xfrm>
            <a:off x="1705274" y="222871"/>
            <a:ext cx="5694000" cy="90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accent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Baby Boom</a:t>
            </a:r>
            <a:endParaRPr>
              <a:solidFill>
                <a:schemeClr val="accent1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56" name="Google Shape;56;p15"/>
          <p:cNvSpPr txBox="1">
            <a:spLocks noGrp="1"/>
          </p:cNvSpPr>
          <p:nvPr>
            <p:ph type="subTitle" idx="1"/>
          </p:nvPr>
        </p:nvSpPr>
        <p:spPr>
          <a:xfrm>
            <a:off x="4057530" y="1142717"/>
            <a:ext cx="5694000" cy="177419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700">
                <a:solidFill>
                  <a:schemeClr val="accent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팀장</a:t>
            </a:r>
            <a:r>
              <a:rPr lang="en-US" altLang="ko-KR" sz="1700">
                <a:solidFill>
                  <a:schemeClr val="accent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:</a:t>
            </a:r>
            <a:r>
              <a:rPr lang="ko-KR" altLang="en-US" sz="1700">
                <a:solidFill>
                  <a:schemeClr val="accent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 이선아</a:t>
            </a:r>
            <a:endParaRPr lang="en-US" altLang="ko-KR" sz="1700">
              <a:solidFill>
                <a:schemeClr val="accent1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700">
                <a:solidFill>
                  <a:schemeClr val="accent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팀원</a:t>
            </a:r>
            <a:r>
              <a:rPr lang="en-US" altLang="ko-KR" sz="1700">
                <a:solidFill>
                  <a:schemeClr val="accent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:</a:t>
            </a:r>
            <a:r>
              <a:rPr lang="ko-KR" altLang="en-US" sz="1700">
                <a:solidFill>
                  <a:schemeClr val="accent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 강우원</a:t>
            </a:r>
            <a:endParaRPr lang="en-US" altLang="ko-KR" sz="1700">
              <a:solidFill>
                <a:schemeClr val="accent1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700">
                <a:solidFill>
                  <a:schemeClr val="accent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          박세준 </a:t>
            </a:r>
            <a:endParaRPr lang="en-US" altLang="ko-KR" sz="1700">
              <a:solidFill>
                <a:schemeClr val="accent1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700">
                <a:solidFill>
                  <a:schemeClr val="accent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                                 성지훈 </a:t>
            </a:r>
            <a:r>
              <a:rPr lang="en-US" altLang="ko-KR" sz="1700">
                <a:solidFill>
                  <a:schemeClr val="accent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2017112136</a:t>
            </a:r>
            <a:endParaRPr sz="1700">
              <a:solidFill>
                <a:schemeClr val="accent1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grpSp>
        <p:nvGrpSpPr>
          <p:cNvPr id="57" name="Google Shape;57;p15"/>
          <p:cNvGrpSpPr/>
          <p:nvPr/>
        </p:nvGrpSpPr>
        <p:grpSpPr>
          <a:xfrm>
            <a:off x="-1765072" y="2664807"/>
            <a:ext cx="10787812" cy="3283202"/>
            <a:chOff x="711150" y="1559663"/>
            <a:chExt cx="7721575" cy="2350013"/>
          </a:xfrm>
        </p:grpSpPr>
        <p:sp>
          <p:nvSpPr>
            <p:cNvPr id="58" name="Google Shape;58;p15"/>
            <p:cNvSpPr/>
            <p:nvPr/>
          </p:nvSpPr>
          <p:spPr>
            <a:xfrm>
              <a:off x="711150" y="1595125"/>
              <a:ext cx="7721575" cy="2314550"/>
            </a:xfrm>
            <a:custGeom>
              <a:avLst/>
              <a:gdLst/>
              <a:ahLst/>
              <a:cxnLst/>
              <a:rect l="l" t="t" r="r" b="b"/>
              <a:pathLst>
                <a:path w="308863" h="92582" extrusionOk="0">
                  <a:moveTo>
                    <a:pt x="0" y="92445"/>
                  </a:moveTo>
                  <a:lnTo>
                    <a:pt x="24529" y="34740"/>
                  </a:lnTo>
                  <a:lnTo>
                    <a:pt x="73382" y="80857"/>
                  </a:lnTo>
                  <a:lnTo>
                    <a:pt x="97740" y="23146"/>
                  </a:lnTo>
                  <a:lnTo>
                    <a:pt x="122133" y="46302"/>
                  </a:lnTo>
                  <a:lnTo>
                    <a:pt x="146543" y="0"/>
                  </a:lnTo>
                  <a:lnTo>
                    <a:pt x="195411" y="69356"/>
                  </a:lnTo>
                  <a:lnTo>
                    <a:pt x="219734" y="57794"/>
                  </a:lnTo>
                  <a:lnTo>
                    <a:pt x="244161" y="80952"/>
                  </a:lnTo>
                  <a:lnTo>
                    <a:pt x="268621" y="11652"/>
                  </a:lnTo>
                  <a:lnTo>
                    <a:pt x="293020" y="44"/>
                  </a:lnTo>
                  <a:lnTo>
                    <a:pt x="308863" y="92582"/>
                  </a:ln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9" name="Google Shape;59;p15"/>
            <p:cNvSpPr/>
            <p:nvPr/>
          </p:nvSpPr>
          <p:spPr>
            <a:xfrm>
              <a:off x="1287538" y="2426363"/>
              <a:ext cx="71400" cy="71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M JUA OTF" panose="02020603020101020101" pitchFamily="18" charset="-127"/>
                <a:ea typeface="BM JUA OTF" panose="02020603020101020101" pitchFamily="18" charset="-127"/>
              </a:endParaRPr>
            </a:p>
          </p:txBody>
        </p:sp>
        <p:sp>
          <p:nvSpPr>
            <p:cNvPr id="60" name="Google Shape;60;p15"/>
            <p:cNvSpPr/>
            <p:nvPr/>
          </p:nvSpPr>
          <p:spPr>
            <a:xfrm>
              <a:off x="1897863" y="3003575"/>
              <a:ext cx="71400" cy="71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M JUA OTF" panose="02020603020101020101" pitchFamily="18" charset="-127"/>
                <a:ea typeface="BM JUA OTF" panose="02020603020101020101" pitchFamily="18" charset="-127"/>
              </a:endParaRPr>
            </a:p>
          </p:txBody>
        </p:sp>
        <p:sp>
          <p:nvSpPr>
            <p:cNvPr id="61" name="Google Shape;61;p15"/>
            <p:cNvSpPr/>
            <p:nvPr/>
          </p:nvSpPr>
          <p:spPr>
            <a:xfrm>
              <a:off x="2508163" y="3580788"/>
              <a:ext cx="71400" cy="71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M JUA OTF" panose="02020603020101020101" pitchFamily="18" charset="-127"/>
                <a:ea typeface="BM JUA OTF" panose="02020603020101020101" pitchFamily="18" charset="-127"/>
              </a:endParaRPr>
            </a:p>
          </p:txBody>
        </p:sp>
        <p:sp>
          <p:nvSpPr>
            <p:cNvPr id="62" name="Google Shape;62;p15"/>
            <p:cNvSpPr/>
            <p:nvPr/>
          </p:nvSpPr>
          <p:spPr>
            <a:xfrm>
              <a:off x="3118475" y="2137738"/>
              <a:ext cx="71400" cy="71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M JUA OTF" panose="02020603020101020101" pitchFamily="18" charset="-127"/>
                <a:ea typeface="BM JUA OTF" panose="02020603020101020101" pitchFamily="18" charset="-127"/>
              </a:endParaRPr>
            </a:p>
          </p:txBody>
        </p:sp>
        <p:sp>
          <p:nvSpPr>
            <p:cNvPr id="63" name="Google Shape;63;p15"/>
            <p:cNvSpPr/>
            <p:nvPr/>
          </p:nvSpPr>
          <p:spPr>
            <a:xfrm>
              <a:off x="3728788" y="2714950"/>
              <a:ext cx="71400" cy="71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M JUA OTF" panose="02020603020101020101" pitchFamily="18" charset="-127"/>
                <a:ea typeface="BM JUA OTF" panose="02020603020101020101" pitchFamily="18" charset="-127"/>
              </a:endParaRPr>
            </a:p>
          </p:txBody>
        </p:sp>
        <p:sp>
          <p:nvSpPr>
            <p:cNvPr id="64" name="Google Shape;64;p15"/>
            <p:cNvSpPr/>
            <p:nvPr/>
          </p:nvSpPr>
          <p:spPr>
            <a:xfrm>
              <a:off x="4339088" y="1559938"/>
              <a:ext cx="71400" cy="71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M JUA OTF" panose="02020603020101020101" pitchFamily="18" charset="-127"/>
                <a:ea typeface="BM JUA OTF" panose="02020603020101020101" pitchFamily="18" charset="-127"/>
              </a:endParaRPr>
            </a:p>
          </p:txBody>
        </p:sp>
        <p:sp>
          <p:nvSpPr>
            <p:cNvPr id="65" name="Google Shape;65;p15"/>
            <p:cNvSpPr/>
            <p:nvPr/>
          </p:nvSpPr>
          <p:spPr>
            <a:xfrm>
              <a:off x="4949400" y="2426363"/>
              <a:ext cx="71400" cy="71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M JUA OTF" panose="02020603020101020101" pitchFamily="18" charset="-127"/>
                <a:ea typeface="BM JUA OTF" panose="02020603020101020101" pitchFamily="18" charset="-127"/>
              </a:endParaRPr>
            </a:p>
          </p:txBody>
        </p:sp>
        <p:sp>
          <p:nvSpPr>
            <p:cNvPr id="66" name="Google Shape;66;p15"/>
            <p:cNvSpPr/>
            <p:nvPr/>
          </p:nvSpPr>
          <p:spPr>
            <a:xfrm>
              <a:off x="5559713" y="3292175"/>
              <a:ext cx="71400" cy="71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M JUA OTF" panose="02020603020101020101" pitchFamily="18" charset="-127"/>
                <a:ea typeface="BM JUA OTF" panose="02020603020101020101" pitchFamily="18" charset="-127"/>
              </a:endParaRPr>
            </a:p>
          </p:txBody>
        </p:sp>
        <p:sp>
          <p:nvSpPr>
            <p:cNvPr id="67" name="Google Shape;67;p15"/>
            <p:cNvSpPr/>
            <p:nvPr/>
          </p:nvSpPr>
          <p:spPr>
            <a:xfrm>
              <a:off x="6170025" y="3006938"/>
              <a:ext cx="71400" cy="71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M JUA OTF" panose="02020603020101020101" pitchFamily="18" charset="-127"/>
                <a:ea typeface="BM JUA OTF" panose="02020603020101020101" pitchFamily="18" charset="-127"/>
              </a:endParaRPr>
            </a:p>
          </p:txBody>
        </p:sp>
        <p:sp>
          <p:nvSpPr>
            <p:cNvPr id="68" name="Google Shape;68;p15"/>
            <p:cNvSpPr/>
            <p:nvPr/>
          </p:nvSpPr>
          <p:spPr>
            <a:xfrm>
              <a:off x="6780338" y="3580775"/>
              <a:ext cx="71400" cy="71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M JUA OTF" panose="02020603020101020101" pitchFamily="18" charset="-127"/>
                <a:ea typeface="BM JUA OTF" panose="02020603020101020101" pitchFamily="18" charset="-127"/>
              </a:endParaRPr>
            </a:p>
          </p:txBody>
        </p:sp>
        <p:sp>
          <p:nvSpPr>
            <p:cNvPr id="69" name="Google Shape;69;p15"/>
            <p:cNvSpPr/>
            <p:nvPr/>
          </p:nvSpPr>
          <p:spPr>
            <a:xfrm>
              <a:off x="7390650" y="1849138"/>
              <a:ext cx="71400" cy="71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M JUA OTF" panose="02020603020101020101" pitchFamily="18" charset="-127"/>
                <a:ea typeface="BM JUA OTF" panose="02020603020101020101" pitchFamily="18" charset="-127"/>
              </a:endParaRPr>
            </a:p>
          </p:txBody>
        </p:sp>
        <p:sp>
          <p:nvSpPr>
            <p:cNvPr id="70" name="Google Shape;70;p15"/>
            <p:cNvSpPr/>
            <p:nvPr/>
          </p:nvSpPr>
          <p:spPr>
            <a:xfrm>
              <a:off x="8006675" y="1559663"/>
              <a:ext cx="71400" cy="71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M JUA OTF" panose="02020603020101020101" pitchFamily="18" charset="-127"/>
                <a:ea typeface="BM JUA OTF" panose="02020603020101020101" pitchFamily="18" charset="-127"/>
              </a:endParaRPr>
            </a:p>
          </p:txBody>
        </p:sp>
      </p:grpSp>
      <p:grpSp>
        <p:nvGrpSpPr>
          <p:cNvPr id="71" name="Google Shape;71;p15"/>
          <p:cNvGrpSpPr/>
          <p:nvPr/>
        </p:nvGrpSpPr>
        <p:grpSpPr>
          <a:xfrm>
            <a:off x="-823039" y="2664804"/>
            <a:ext cx="10790078" cy="2519041"/>
            <a:chOff x="710288" y="2137750"/>
            <a:chExt cx="7723197" cy="1803050"/>
          </a:xfrm>
        </p:grpSpPr>
        <p:sp>
          <p:nvSpPr>
            <p:cNvPr id="72" name="Google Shape;72;p15"/>
            <p:cNvSpPr/>
            <p:nvPr/>
          </p:nvSpPr>
          <p:spPr>
            <a:xfrm>
              <a:off x="710288" y="2172905"/>
              <a:ext cx="7723197" cy="1739465"/>
            </a:xfrm>
            <a:custGeom>
              <a:avLst/>
              <a:gdLst/>
              <a:ahLst/>
              <a:cxnLst/>
              <a:rect l="l" t="t" r="r" b="b"/>
              <a:pathLst>
                <a:path w="214429" h="48295" extrusionOk="0">
                  <a:moveTo>
                    <a:pt x="0" y="48101"/>
                  </a:moveTo>
                  <a:lnTo>
                    <a:pt x="17026" y="32099"/>
                  </a:lnTo>
                  <a:lnTo>
                    <a:pt x="33957" y="40100"/>
                  </a:lnTo>
                  <a:lnTo>
                    <a:pt x="50912" y="8072"/>
                  </a:lnTo>
                  <a:lnTo>
                    <a:pt x="67890" y="48077"/>
                  </a:lnTo>
                  <a:lnTo>
                    <a:pt x="84797" y="24003"/>
                  </a:lnTo>
                  <a:lnTo>
                    <a:pt x="101751" y="32099"/>
                  </a:lnTo>
                  <a:lnTo>
                    <a:pt x="118658" y="24122"/>
                  </a:lnTo>
                  <a:lnTo>
                    <a:pt x="135613" y="8025"/>
                  </a:lnTo>
                  <a:lnTo>
                    <a:pt x="152591" y="0"/>
                  </a:lnTo>
                  <a:lnTo>
                    <a:pt x="169522" y="24098"/>
                  </a:lnTo>
                  <a:lnTo>
                    <a:pt x="186500" y="32194"/>
                  </a:lnTo>
                  <a:lnTo>
                    <a:pt x="203611" y="16042"/>
                  </a:lnTo>
                  <a:lnTo>
                    <a:pt x="214429" y="48295"/>
                  </a:lnTo>
                </a:path>
              </a:pathLst>
            </a:cu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3" name="Google Shape;73;p15"/>
            <p:cNvSpPr/>
            <p:nvPr/>
          </p:nvSpPr>
          <p:spPr>
            <a:xfrm>
              <a:off x="8000975" y="2718588"/>
              <a:ext cx="71400" cy="71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M JUA OTF" panose="02020603020101020101" pitchFamily="18" charset="-127"/>
                <a:ea typeface="BM JUA OTF" panose="02020603020101020101" pitchFamily="18" charset="-127"/>
              </a:endParaRPr>
            </a:p>
          </p:txBody>
        </p:sp>
        <p:sp>
          <p:nvSpPr>
            <p:cNvPr id="74" name="Google Shape;74;p15"/>
            <p:cNvSpPr/>
            <p:nvPr/>
          </p:nvSpPr>
          <p:spPr>
            <a:xfrm>
              <a:off x="7390663" y="3292175"/>
              <a:ext cx="71400" cy="71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M JUA OTF" panose="02020603020101020101" pitchFamily="18" charset="-127"/>
                <a:ea typeface="BM JUA OTF" panose="02020603020101020101" pitchFamily="18" charset="-127"/>
              </a:endParaRPr>
            </a:p>
          </p:txBody>
        </p:sp>
        <p:sp>
          <p:nvSpPr>
            <p:cNvPr id="75" name="Google Shape;75;p15"/>
            <p:cNvSpPr/>
            <p:nvPr/>
          </p:nvSpPr>
          <p:spPr>
            <a:xfrm>
              <a:off x="6780325" y="3003575"/>
              <a:ext cx="71400" cy="71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M JUA OTF" panose="02020603020101020101" pitchFamily="18" charset="-127"/>
                <a:ea typeface="BM JUA OTF" panose="02020603020101020101" pitchFamily="18" charset="-127"/>
              </a:endParaRPr>
            </a:p>
          </p:txBody>
        </p:sp>
        <p:sp>
          <p:nvSpPr>
            <p:cNvPr id="76" name="Google Shape;76;p15"/>
            <p:cNvSpPr/>
            <p:nvPr/>
          </p:nvSpPr>
          <p:spPr>
            <a:xfrm>
              <a:off x="6170038" y="2137750"/>
              <a:ext cx="71400" cy="71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M JUA OTF" panose="02020603020101020101" pitchFamily="18" charset="-127"/>
                <a:ea typeface="BM JUA OTF" panose="02020603020101020101" pitchFamily="18" charset="-127"/>
              </a:endParaRPr>
            </a:p>
          </p:txBody>
        </p:sp>
        <p:sp>
          <p:nvSpPr>
            <p:cNvPr id="77" name="Google Shape;77;p15"/>
            <p:cNvSpPr/>
            <p:nvPr/>
          </p:nvSpPr>
          <p:spPr>
            <a:xfrm>
              <a:off x="5559700" y="2426363"/>
              <a:ext cx="71400" cy="71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M JUA OTF" panose="02020603020101020101" pitchFamily="18" charset="-127"/>
                <a:ea typeface="BM JUA OTF" panose="02020603020101020101" pitchFamily="18" charset="-127"/>
              </a:endParaRPr>
            </a:p>
          </p:txBody>
        </p:sp>
        <p:sp>
          <p:nvSpPr>
            <p:cNvPr id="78" name="Google Shape;78;p15"/>
            <p:cNvSpPr/>
            <p:nvPr/>
          </p:nvSpPr>
          <p:spPr>
            <a:xfrm>
              <a:off x="4949413" y="3006938"/>
              <a:ext cx="71400" cy="71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M JUA OTF" panose="02020603020101020101" pitchFamily="18" charset="-127"/>
                <a:ea typeface="BM JUA OTF" panose="02020603020101020101" pitchFamily="18" charset="-127"/>
              </a:endParaRPr>
            </a:p>
          </p:txBody>
        </p:sp>
        <p:sp>
          <p:nvSpPr>
            <p:cNvPr id="79" name="Google Shape;79;p15"/>
            <p:cNvSpPr/>
            <p:nvPr/>
          </p:nvSpPr>
          <p:spPr>
            <a:xfrm>
              <a:off x="4339088" y="3292175"/>
              <a:ext cx="71400" cy="71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M JUA OTF" panose="02020603020101020101" pitchFamily="18" charset="-127"/>
                <a:ea typeface="BM JUA OTF" panose="02020603020101020101" pitchFamily="18" charset="-127"/>
              </a:endParaRPr>
            </a:p>
          </p:txBody>
        </p:sp>
        <p:sp>
          <p:nvSpPr>
            <p:cNvPr id="80" name="Google Shape;80;p15"/>
            <p:cNvSpPr/>
            <p:nvPr/>
          </p:nvSpPr>
          <p:spPr>
            <a:xfrm>
              <a:off x="3728775" y="3003575"/>
              <a:ext cx="71400" cy="71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M JUA OTF" panose="02020603020101020101" pitchFamily="18" charset="-127"/>
                <a:ea typeface="BM JUA OTF" panose="02020603020101020101" pitchFamily="18" charset="-127"/>
              </a:endParaRPr>
            </a:p>
          </p:txBody>
        </p:sp>
        <p:sp>
          <p:nvSpPr>
            <p:cNvPr id="81" name="Google Shape;81;p15"/>
            <p:cNvSpPr/>
            <p:nvPr/>
          </p:nvSpPr>
          <p:spPr>
            <a:xfrm>
              <a:off x="3118475" y="3869400"/>
              <a:ext cx="71400" cy="71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M JUA OTF" panose="02020603020101020101" pitchFamily="18" charset="-127"/>
                <a:ea typeface="BM JUA OTF" panose="02020603020101020101" pitchFamily="18" charset="-127"/>
              </a:endParaRPr>
            </a:p>
          </p:txBody>
        </p:sp>
        <p:sp>
          <p:nvSpPr>
            <p:cNvPr id="82" name="Google Shape;82;p15"/>
            <p:cNvSpPr/>
            <p:nvPr/>
          </p:nvSpPr>
          <p:spPr>
            <a:xfrm>
              <a:off x="2508163" y="2426363"/>
              <a:ext cx="71400" cy="71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M JUA OTF" panose="02020603020101020101" pitchFamily="18" charset="-127"/>
                <a:ea typeface="BM JUA OTF" panose="02020603020101020101" pitchFamily="18" charset="-127"/>
              </a:endParaRPr>
            </a:p>
          </p:txBody>
        </p:sp>
        <p:sp>
          <p:nvSpPr>
            <p:cNvPr id="83" name="Google Shape;83;p15"/>
            <p:cNvSpPr/>
            <p:nvPr/>
          </p:nvSpPr>
          <p:spPr>
            <a:xfrm>
              <a:off x="1897850" y="3580775"/>
              <a:ext cx="71400" cy="71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M JUA OTF" panose="02020603020101020101" pitchFamily="18" charset="-127"/>
                <a:ea typeface="BM JUA OTF" panose="02020603020101020101" pitchFamily="18" charset="-127"/>
              </a:endParaRPr>
            </a:p>
          </p:txBody>
        </p:sp>
        <p:sp>
          <p:nvSpPr>
            <p:cNvPr id="84" name="Google Shape;84;p15"/>
            <p:cNvSpPr/>
            <p:nvPr/>
          </p:nvSpPr>
          <p:spPr>
            <a:xfrm>
              <a:off x="1287538" y="3292188"/>
              <a:ext cx="71400" cy="71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M JUA OTF" panose="02020603020101020101" pitchFamily="18" charset="-127"/>
                <a:ea typeface="BM JUA OTF" panose="02020603020101020101" pitchFamily="18" charset="-127"/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ADF537-312C-1E42-BB98-90CE5B641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b="1">
                <a:solidFill>
                  <a:schemeClr val="accent3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주택가격에 대한 여러가지 지수들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EF67058-E75D-F343-A1D2-674E8053C21D}"/>
              </a:ext>
            </a:extLst>
          </p:cNvPr>
          <p:cNvSpPr txBox="1"/>
          <p:nvPr/>
        </p:nvSpPr>
        <p:spPr>
          <a:xfrm>
            <a:off x="473735" y="1341785"/>
            <a:ext cx="3283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800" b="1">
                <a:solidFill>
                  <a:schemeClr val="accent3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1.</a:t>
            </a:r>
            <a:r>
              <a:rPr kumimoji="1" lang="ko-KR" altLang="en-US" sz="1800" b="1">
                <a:solidFill>
                  <a:schemeClr val="accent3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 케이스 쉴러 지수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B065CC-9088-1045-8F18-C06C1AAAE77B}"/>
              </a:ext>
            </a:extLst>
          </p:cNvPr>
          <p:cNvSpPr txBox="1"/>
          <p:nvPr/>
        </p:nvSpPr>
        <p:spPr>
          <a:xfrm>
            <a:off x="473733" y="1709209"/>
            <a:ext cx="2756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800" b="1">
                <a:solidFill>
                  <a:schemeClr val="accent2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2.</a:t>
            </a:r>
            <a:r>
              <a:rPr kumimoji="1" lang="ko-KR" altLang="en-US" sz="1800" b="1">
                <a:solidFill>
                  <a:schemeClr val="accent2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 주택가격지수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3C3620-2FB8-4741-A031-384549889406}"/>
              </a:ext>
            </a:extLst>
          </p:cNvPr>
          <p:cNvSpPr txBox="1"/>
          <p:nvPr/>
        </p:nvSpPr>
        <p:spPr>
          <a:xfrm>
            <a:off x="473734" y="2072972"/>
            <a:ext cx="30956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800" b="1">
                <a:solidFill>
                  <a:schemeClr val="accent3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3.</a:t>
            </a:r>
            <a:r>
              <a:rPr kumimoji="1" lang="ko-KR" altLang="en-US" sz="1800" b="1">
                <a:solidFill>
                  <a:schemeClr val="accent3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 실거래가격지수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A47C99-8ECE-D945-8755-D8195491345E}"/>
              </a:ext>
            </a:extLst>
          </p:cNvPr>
          <p:cNvSpPr txBox="1"/>
          <p:nvPr/>
        </p:nvSpPr>
        <p:spPr>
          <a:xfrm>
            <a:off x="473733" y="2436735"/>
            <a:ext cx="3434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800" b="1">
                <a:solidFill>
                  <a:schemeClr val="accent3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4.</a:t>
            </a:r>
            <a:r>
              <a:rPr kumimoji="1" lang="ko-KR" altLang="en-US" sz="1800" b="1">
                <a:solidFill>
                  <a:schemeClr val="accent3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 주택구입부담지수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8EFC30-D86E-CD4C-9240-DA1DA4B01139}"/>
              </a:ext>
            </a:extLst>
          </p:cNvPr>
          <p:cNvSpPr txBox="1"/>
          <p:nvPr/>
        </p:nvSpPr>
        <p:spPr>
          <a:xfrm>
            <a:off x="473732" y="2800498"/>
            <a:ext cx="33195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800" b="1">
                <a:solidFill>
                  <a:schemeClr val="accent3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5.</a:t>
            </a:r>
            <a:r>
              <a:rPr kumimoji="1" lang="ko-KR" altLang="en-US" sz="1800" b="1">
                <a:solidFill>
                  <a:schemeClr val="accent3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주택가격비율</a:t>
            </a:r>
            <a:r>
              <a:rPr kumimoji="1" lang="en-US" altLang="ko-KR" sz="1800" b="1">
                <a:solidFill>
                  <a:schemeClr val="accent3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(PI)</a:t>
            </a:r>
            <a:endParaRPr kumimoji="1" lang="ko-KR" altLang="en-US" sz="1800" b="1">
              <a:solidFill>
                <a:schemeClr val="accent3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5071D2-5514-BB4A-B025-AB54A446E91E}"/>
              </a:ext>
            </a:extLst>
          </p:cNvPr>
          <p:cNvSpPr txBox="1"/>
          <p:nvPr/>
        </p:nvSpPr>
        <p:spPr>
          <a:xfrm>
            <a:off x="473731" y="3164261"/>
            <a:ext cx="3358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800" b="1">
                <a:solidFill>
                  <a:schemeClr val="accent3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6.</a:t>
            </a:r>
            <a:r>
              <a:rPr kumimoji="1" lang="ko-KR" altLang="en-US" sz="1800" b="1">
                <a:solidFill>
                  <a:schemeClr val="accent3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주택수익비율</a:t>
            </a:r>
            <a:r>
              <a:rPr kumimoji="1" lang="en-US" altLang="ko-KR" sz="1800" b="1">
                <a:solidFill>
                  <a:schemeClr val="accent3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(PR)</a:t>
            </a:r>
            <a:endParaRPr kumimoji="1" lang="ko-KR" altLang="en-US" sz="1800" b="1">
              <a:solidFill>
                <a:schemeClr val="accent3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6DEBDD6-D7BB-FA48-A628-80B59D06E2BB}"/>
              </a:ext>
            </a:extLst>
          </p:cNvPr>
          <p:cNvSpPr/>
          <p:nvPr/>
        </p:nvSpPr>
        <p:spPr>
          <a:xfrm>
            <a:off x="775252" y="1709209"/>
            <a:ext cx="1251405" cy="363763"/>
          </a:xfrm>
          <a:prstGeom prst="roundRect">
            <a:avLst/>
          </a:prstGeom>
          <a:noFill/>
          <a:ln w="44450">
            <a:solidFill>
              <a:srgbClr val="E7FE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13" name="오른쪽 화살표[R] 12">
            <a:extLst>
              <a:ext uri="{FF2B5EF4-FFF2-40B4-BE49-F238E27FC236}">
                <a16:creationId xmlns:a16="http://schemas.microsoft.com/office/drawing/2014/main" id="{5CCA8BDB-1C21-D94A-9DCA-14908A5FFCF9}"/>
              </a:ext>
            </a:extLst>
          </p:cNvPr>
          <p:cNvSpPr/>
          <p:nvPr/>
        </p:nvSpPr>
        <p:spPr>
          <a:xfrm>
            <a:off x="2365514" y="1843207"/>
            <a:ext cx="1278268" cy="92107"/>
          </a:xfrm>
          <a:prstGeom prst="rightArrow">
            <a:avLst/>
          </a:prstGeom>
          <a:solidFill>
            <a:srgbClr val="E7FE00"/>
          </a:solidFill>
          <a:ln>
            <a:solidFill>
              <a:srgbClr val="E7FE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F43E3B3-0A70-7B48-8E41-848E4DEEA036}"/>
              </a:ext>
            </a:extLst>
          </p:cNvPr>
          <p:cNvSpPr txBox="1"/>
          <p:nvPr/>
        </p:nvSpPr>
        <p:spPr>
          <a:xfrm>
            <a:off x="3756991" y="1618582"/>
            <a:ext cx="19856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>
                <a:solidFill>
                  <a:schemeClr val="accent2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1.</a:t>
            </a:r>
            <a:r>
              <a:rPr kumimoji="1" lang="ko-KR" altLang="en-US" b="1">
                <a:solidFill>
                  <a:schemeClr val="accent2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주택매매가격지수</a:t>
            </a:r>
            <a:endParaRPr kumimoji="1" lang="en-US" altLang="ko-KR" b="1">
              <a:solidFill>
                <a:schemeClr val="accent2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B3498D2-D548-3341-A390-F1089F32A368}"/>
              </a:ext>
            </a:extLst>
          </p:cNvPr>
          <p:cNvSpPr txBox="1"/>
          <p:nvPr/>
        </p:nvSpPr>
        <p:spPr>
          <a:xfrm>
            <a:off x="3756991" y="1989550"/>
            <a:ext cx="15167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>
                <a:solidFill>
                  <a:schemeClr val="accent3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2.</a:t>
            </a:r>
            <a:r>
              <a:rPr kumimoji="1" lang="ko-KR" altLang="en-US" b="1">
                <a:solidFill>
                  <a:schemeClr val="accent3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주택전세가격지수</a:t>
            </a:r>
            <a:endParaRPr kumimoji="1" lang="ko-KR" altLang="en-US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AFA64903-0FE3-C449-B1B8-D62650157374}"/>
              </a:ext>
            </a:extLst>
          </p:cNvPr>
          <p:cNvSpPr/>
          <p:nvPr/>
        </p:nvSpPr>
        <p:spPr>
          <a:xfrm>
            <a:off x="3975654" y="1562596"/>
            <a:ext cx="1194790" cy="372718"/>
          </a:xfrm>
          <a:prstGeom prst="roundRect">
            <a:avLst/>
          </a:prstGeom>
          <a:noFill/>
          <a:ln w="44450">
            <a:solidFill>
              <a:srgbClr val="FF75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17" name="굽은 화살표[B] 16">
            <a:extLst>
              <a:ext uri="{FF2B5EF4-FFF2-40B4-BE49-F238E27FC236}">
                <a16:creationId xmlns:a16="http://schemas.microsoft.com/office/drawing/2014/main" id="{EEE614CA-5D92-CE43-8627-3A73D10596F0}"/>
              </a:ext>
            </a:extLst>
          </p:cNvPr>
          <p:cNvSpPr/>
          <p:nvPr/>
        </p:nvSpPr>
        <p:spPr>
          <a:xfrm rot="5400000">
            <a:off x="5560753" y="1658570"/>
            <a:ext cx="801084" cy="755246"/>
          </a:xfrm>
          <a:prstGeom prst="bentArrow">
            <a:avLst/>
          </a:prstGeom>
          <a:solidFill>
            <a:srgbClr val="FF757F"/>
          </a:solidFill>
          <a:ln>
            <a:solidFill>
              <a:srgbClr val="FF75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9AE4032-068B-9648-9B0C-65F55630AD4B}"/>
              </a:ext>
            </a:extLst>
          </p:cNvPr>
          <p:cNvSpPr txBox="1"/>
          <p:nvPr/>
        </p:nvSpPr>
        <p:spPr>
          <a:xfrm>
            <a:off x="4585275" y="2693504"/>
            <a:ext cx="353499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>
                <a:solidFill>
                  <a:schemeClr val="accent2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국민은행에서 전국의 주택 매매가격을 조사하여 일정시점</a:t>
            </a:r>
            <a:r>
              <a:rPr kumimoji="1" lang="en-US" altLang="ko-KR" b="1">
                <a:solidFill>
                  <a:schemeClr val="accent2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(2017.11=100)</a:t>
            </a:r>
            <a:r>
              <a:rPr kumimoji="1" lang="ko-KR" altLang="en-US" b="1">
                <a:solidFill>
                  <a:schemeClr val="accent2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을 기준 시점으로 한 라이스파이레스산식을 적용하여 지역별</a:t>
            </a:r>
            <a:r>
              <a:rPr kumimoji="1" lang="en-US" altLang="ko-KR" b="1">
                <a:solidFill>
                  <a:schemeClr val="accent2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,</a:t>
            </a:r>
            <a:r>
              <a:rPr kumimoji="1" lang="ko-KR" altLang="en-US" b="1">
                <a:solidFill>
                  <a:schemeClr val="accent2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 주택유형별</a:t>
            </a:r>
            <a:r>
              <a:rPr kumimoji="1" lang="en-US" altLang="ko-KR" b="1">
                <a:solidFill>
                  <a:schemeClr val="accent2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,</a:t>
            </a:r>
            <a:r>
              <a:rPr kumimoji="1" lang="ko-KR" altLang="en-US" b="1">
                <a:solidFill>
                  <a:schemeClr val="accent2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 주택재고 구성비를 가중치 값으로 부여하여 산출하는 지표</a:t>
            </a:r>
          </a:p>
        </p:txBody>
      </p:sp>
    </p:spTree>
    <p:extLst>
      <p:ext uri="{BB962C8B-B14F-4D97-AF65-F5344CB8AC3E}">
        <p14:creationId xmlns:p14="http://schemas.microsoft.com/office/powerpoint/2010/main" val="12793986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3B9EF9-E67C-0F47-BEAB-F81F9D824D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800" y="399518"/>
            <a:ext cx="8203200" cy="481200"/>
          </a:xfrm>
        </p:spPr>
        <p:txBody>
          <a:bodyPr/>
          <a:lstStyle/>
          <a:p>
            <a:r>
              <a:rPr kumimoji="1" lang="ko-KR" altLang="en-US">
                <a:latin typeface="BM JUA OTF" panose="02020603020101020101" pitchFamily="18" charset="-127"/>
                <a:ea typeface="BM JUA OTF" panose="02020603020101020101" pitchFamily="18" charset="-127"/>
              </a:rPr>
              <a:t>전국매매가격지수와 출생아수의 관계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F21D46A-A153-5A43-A260-0DCBF7D7F6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69505"/>
            <a:ext cx="4684875" cy="316395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A4EE657-C839-6043-BDD3-47F764D6CC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278931"/>
            <a:ext cx="4145722" cy="2945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0299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5CAB1C-1D25-5141-96F6-686E9D98F0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953" y="435303"/>
            <a:ext cx="8203200" cy="481200"/>
          </a:xfrm>
        </p:spPr>
        <p:txBody>
          <a:bodyPr/>
          <a:lstStyle/>
          <a:p>
            <a:r>
              <a:rPr kumimoji="1" lang="ko-KR" altLang="en-US">
                <a:latin typeface="BM JUA OTF" panose="02020603020101020101" pitchFamily="18" charset="-127"/>
                <a:ea typeface="BM JUA OTF" panose="02020603020101020101" pitchFamily="18" charset="-127"/>
              </a:rPr>
              <a:t>수도권매매가격지수와 출생아수의 관계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515D629-19FD-8E4F-8B84-B50128F6F1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61" y="1281524"/>
            <a:ext cx="4411949" cy="301870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905EDB5-974B-BE41-B8F3-E53779C8E9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356175"/>
            <a:ext cx="4036947" cy="2869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3270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6C2483-C31F-7841-8B64-FEE2CEAE5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771" y="415425"/>
            <a:ext cx="8203200" cy="481200"/>
          </a:xfrm>
        </p:spPr>
        <p:txBody>
          <a:bodyPr/>
          <a:lstStyle/>
          <a:p>
            <a:r>
              <a:rPr kumimoji="1" lang="ko-KR" altLang="en-US">
                <a:latin typeface="BM JUA OTF" panose="02020603020101020101" pitchFamily="18" charset="-127"/>
                <a:ea typeface="BM JUA OTF" panose="02020603020101020101" pitchFamily="18" charset="-127"/>
              </a:rPr>
              <a:t>서울매매가격지수와 출생아수의 관계</a:t>
            </a:r>
            <a:r>
              <a:rPr kumimoji="1" lang="en-US" altLang="ko-KR">
                <a:latin typeface="BM JUA OTF" panose="02020603020101020101" pitchFamily="18" charset="-127"/>
                <a:ea typeface="BM JUA OTF" panose="02020603020101020101" pitchFamily="18" charset="-127"/>
              </a:rPr>
              <a:t>-(1)</a:t>
            </a:r>
            <a:endParaRPr kumimoji="1" lang="ko-KR" altLang="en-US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0455359-41F8-BA4D-95B2-950F149DC6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91" y="1382854"/>
            <a:ext cx="4244009" cy="290222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D906061-9B8D-C14A-8C1A-A4C0868FA1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6371" y="1458155"/>
            <a:ext cx="3997373" cy="2826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3378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6C2483-C31F-7841-8B64-FEE2CEAE5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771" y="415425"/>
            <a:ext cx="8203200" cy="481200"/>
          </a:xfrm>
        </p:spPr>
        <p:txBody>
          <a:bodyPr/>
          <a:lstStyle/>
          <a:p>
            <a:r>
              <a:rPr kumimoji="1" lang="ko-KR" altLang="en-US">
                <a:latin typeface="BM JUA OTF" panose="02020603020101020101" pitchFamily="18" charset="-127"/>
                <a:ea typeface="BM JUA OTF" panose="02020603020101020101" pitchFamily="18" charset="-127"/>
              </a:rPr>
              <a:t>서울매매가격지수와 출생아수의 관계</a:t>
            </a:r>
            <a:r>
              <a:rPr kumimoji="1" lang="en-US" altLang="ko-KR">
                <a:latin typeface="BM JUA OTF" panose="02020603020101020101" pitchFamily="18" charset="-127"/>
                <a:ea typeface="BM JUA OTF" panose="02020603020101020101" pitchFamily="18" charset="-127"/>
              </a:rPr>
              <a:t>-(2)</a:t>
            </a:r>
            <a:endParaRPr kumimoji="1" lang="ko-KR" altLang="en-US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C026B4D-89AC-CF4F-8FEE-AA10AABB90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8319" y="1072598"/>
            <a:ext cx="4667948" cy="299830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93D8F41-F198-584F-AB76-4FFB4FD8A5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946" y="1243976"/>
            <a:ext cx="3997373" cy="2826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5729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9E7003-6984-2B4D-9B49-34D93B9B95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621901" y="2087662"/>
            <a:ext cx="8944266" cy="841800"/>
          </a:xfrm>
        </p:spPr>
        <p:txBody>
          <a:bodyPr/>
          <a:lstStyle/>
          <a:p>
            <a:r>
              <a:rPr kumimoji="1" lang="en-US" altLang="ko-KR" sz="4800" b="1">
                <a:solidFill>
                  <a:schemeClr val="accent2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Contents</a:t>
            </a:r>
            <a:endParaRPr kumimoji="1" lang="ko-KR" altLang="en-US" sz="4800" b="1">
              <a:solidFill>
                <a:schemeClr val="accent2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2D25BC-EAC4-1F4A-BAEF-2F1B682EC8BC}"/>
              </a:ext>
            </a:extLst>
          </p:cNvPr>
          <p:cNvSpPr txBox="1"/>
          <p:nvPr/>
        </p:nvSpPr>
        <p:spPr>
          <a:xfrm>
            <a:off x="4182884" y="918250"/>
            <a:ext cx="23487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 b="1">
                <a:solidFill>
                  <a:schemeClr val="accent2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주제 설명 및 선정 배경</a:t>
            </a:r>
            <a:endParaRPr kumimoji="1" lang="en-US" altLang="ko-KR" sz="2000" b="1">
              <a:solidFill>
                <a:schemeClr val="accent2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endParaRPr kumimoji="1" lang="ko-KR" altLang="en-US" sz="200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C0F167-BDEB-A044-B6B3-27558EB9E3C8}"/>
              </a:ext>
            </a:extLst>
          </p:cNvPr>
          <p:cNvSpPr txBox="1"/>
          <p:nvPr/>
        </p:nvSpPr>
        <p:spPr>
          <a:xfrm>
            <a:off x="4182882" y="1485555"/>
            <a:ext cx="24849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 b="1">
                <a:solidFill>
                  <a:schemeClr val="accent2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주거와 저출산율의 관계</a:t>
            </a:r>
            <a:endParaRPr kumimoji="1" lang="en-US" altLang="ko-KR" sz="2000" b="1">
              <a:solidFill>
                <a:schemeClr val="accent2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endParaRPr kumimoji="1" lang="ko-KR" altLang="en-US" sz="200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223975-4BA8-4540-8F04-C142F3184892}"/>
              </a:ext>
            </a:extLst>
          </p:cNvPr>
          <p:cNvSpPr txBox="1"/>
          <p:nvPr/>
        </p:nvSpPr>
        <p:spPr>
          <a:xfrm>
            <a:off x="4182884" y="2030707"/>
            <a:ext cx="29177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 b="1">
                <a:solidFill>
                  <a:schemeClr val="accent2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근로환경과 저출산율의 관계</a:t>
            </a:r>
            <a:endParaRPr kumimoji="1" lang="ko-KR" altLang="en-US" sz="200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1D48A30-FE4F-4145-9E46-D00EDEF79AB2}"/>
              </a:ext>
            </a:extLst>
          </p:cNvPr>
          <p:cNvSpPr txBox="1"/>
          <p:nvPr/>
        </p:nvSpPr>
        <p:spPr>
          <a:xfrm>
            <a:off x="4182882" y="2575859"/>
            <a:ext cx="24753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 b="1">
                <a:solidFill>
                  <a:schemeClr val="accent2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복지와 저출산율의 관계</a:t>
            </a:r>
            <a:endParaRPr kumimoji="1" lang="ko-KR" altLang="en-US" sz="200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1ECC82-DD73-5C46-B6B3-32F6E38AB308}"/>
              </a:ext>
            </a:extLst>
          </p:cNvPr>
          <p:cNvSpPr txBox="1"/>
          <p:nvPr/>
        </p:nvSpPr>
        <p:spPr>
          <a:xfrm>
            <a:off x="4182881" y="3114165"/>
            <a:ext cx="24865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 b="1">
                <a:solidFill>
                  <a:schemeClr val="accent2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교육과 저출산율의 관계</a:t>
            </a:r>
            <a:endParaRPr kumimoji="1" lang="ko-KR" altLang="en-US" sz="200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E40D851-6639-CB40-BCBF-36B3066B936E}"/>
              </a:ext>
            </a:extLst>
          </p:cNvPr>
          <p:cNvSpPr txBox="1"/>
          <p:nvPr/>
        </p:nvSpPr>
        <p:spPr>
          <a:xfrm>
            <a:off x="4182881" y="3669418"/>
            <a:ext cx="13580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 b="1">
                <a:solidFill>
                  <a:schemeClr val="accent2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정리 및 결론</a:t>
            </a:r>
            <a:endParaRPr kumimoji="1" lang="ko-KR" altLang="en-US" sz="200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6624AF6-3873-1B46-96B3-B5A428158B41}"/>
              </a:ext>
            </a:extLst>
          </p:cNvPr>
          <p:cNvSpPr txBox="1"/>
          <p:nvPr/>
        </p:nvSpPr>
        <p:spPr>
          <a:xfrm>
            <a:off x="4182881" y="4185455"/>
            <a:ext cx="8963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b="1">
                <a:solidFill>
                  <a:schemeClr val="accent2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Q &amp; A</a:t>
            </a:r>
            <a:endParaRPr kumimoji="1" lang="ko-KR" altLang="en-US" sz="200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849306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4619F7-D19E-F445-8FA1-F624217AF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665" y="0"/>
            <a:ext cx="8520600" cy="841800"/>
          </a:xfrm>
        </p:spPr>
        <p:txBody>
          <a:bodyPr/>
          <a:lstStyle/>
          <a:p>
            <a:r>
              <a:rPr kumimoji="1" lang="ko-KR" altLang="en-US" b="1">
                <a:solidFill>
                  <a:schemeClr val="accent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주제 선정과 선정 배경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DCFA4A2-1F93-8D44-9A7B-B696626604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72816"/>
            <a:ext cx="4177762" cy="237189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6E663D7-B278-7146-8FC4-32968C658E6E}"/>
              </a:ext>
            </a:extLst>
          </p:cNvPr>
          <p:cNvSpPr txBox="1"/>
          <p:nvPr/>
        </p:nvSpPr>
        <p:spPr>
          <a:xfrm>
            <a:off x="-93307" y="4144707"/>
            <a:ext cx="60516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ko-KR" sz="1000">
                <a:latin typeface="BM JUA OTF" panose="02020603020101020101" pitchFamily="18" charset="-127"/>
                <a:ea typeface="BM JUA OTF" panose="02020603020101020101" pitchFamily="18" charset="-127"/>
                <a:hlinkClick r:id="rId3"/>
              </a:rPr>
              <a:t>https://biz.chosun.com/site/data/html_dir/2021/02/24/2021022400946.html</a:t>
            </a:r>
            <a:endParaRPr kumimoji="1" lang="ko-KR" altLang="en-US" sz="100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7F82066-C4A7-6643-8061-389816FCF8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1918" y="1649339"/>
            <a:ext cx="3442844" cy="25140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DE1A59B-B213-544F-B315-637088DA83DF}"/>
              </a:ext>
            </a:extLst>
          </p:cNvPr>
          <p:cNvSpPr txBox="1"/>
          <p:nvPr/>
        </p:nvSpPr>
        <p:spPr>
          <a:xfrm>
            <a:off x="4767942" y="4116721"/>
            <a:ext cx="39629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R" sz="1200">
                <a:latin typeface="BM JUA OTF" panose="02020603020101020101" pitchFamily="18" charset="-127"/>
                <a:ea typeface="BM JUA OTF" panose="02020603020101020101" pitchFamily="18" charset="-127"/>
                <a:hlinkClick r:id="rId5"/>
              </a:rPr>
              <a:t>https://www.yna.co.kr/view/AKR20190902080800002</a:t>
            </a:r>
            <a:endParaRPr kumimoji="1" lang="ko-KR" altLang="en-US" sz="120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164F515A-D1E6-AC4D-8523-7EA31554F64C}"/>
              </a:ext>
            </a:extLst>
          </p:cNvPr>
          <p:cNvSpPr/>
          <p:nvPr/>
        </p:nvSpPr>
        <p:spPr>
          <a:xfrm>
            <a:off x="94268" y="1772816"/>
            <a:ext cx="961534" cy="244520"/>
          </a:xfrm>
          <a:prstGeom prst="roundRect">
            <a:avLst/>
          </a:prstGeom>
          <a:noFill/>
          <a:ln w="50800">
            <a:solidFill>
              <a:srgbClr val="F989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61282F06-6386-DC42-B30E-ED8FE41A21DA}"/>
              </a:ext>
            </a:extLst>
          </p:cNvPr>
          <p:cNvSpPr/>
          <p:nvPr/>
        </p:nvSpPr>
        <p:spPr>
          <a:xfrm>
            <a:off x="1511559" y="1772816"/>
            <a:ext cx="1429604" cy="244520"/>
          </a:xfrm>
          <a:prstGeom prst="roundRect">
            <a:avLst/>
          </a:prstGeom>
          <a:noFill/>
          <a:ln w="50800">
            <a:solidFill>
              <a:srgbClr val="F989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7457509-C293-B34F-AC6A-34F995614AD6}"/>
              </a:ext>
            </a:extLst>
          </p:cNvPr>
          <p:cNvSpPr/>
          <p:nvPr/>
        </p:nvSpPr>
        <p:spPr>
          <a:xfrm>
            <a:off x="5184742" y="1847654"/>
            <a:ext cx="1734532" cy="202160"/>
          </a:xfrm>
          <a:prstGeom prst="roundRect">
            <a:avLst/>
          </a:prstGeom>
          <a:noFill/>
          <a:ln w="50800">
            <a:solidFill>
              <a:srgbClr val="F989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407027A4-02CE-3848-A2C3-76C3686C6629}"/>
              </a:ext>
            </a:extLst>
          </p:cNvPr>
          <p:cNvSpPr/>
          <p:nvPr/>
        </p:nvSpPr>
        <p:spPr>
          <a:xfrm>
            <a:off x="6992174" y="1847654"/>
            <a:ext cx="1143158" cy="202160"/>
          </a:xfrm>
          <a:prstGeom prst="roundRect">
            <a:avLst/>
          </a:prstGeom>
          <a:noFill/>
          <a:ln w="50800">
            <a:solidFill>
              <a:srgbClr val="F989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256974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0C2D67-FF16-A845-9213-15F368E6D7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033" y="-79107"/>
            <a:ext cx="8520600" cy="841800"/>
          </a:xfrm>
        </p:spPr>
        <p:txBody>
          <a:bodyPr/>
          <a:lstStyle/>
          <a:p>
            <a:r>
              <a:rPr kumimoji="1" lang="ko-KR" altLang="en-US" b="1">
                <a:solidFill>
                  <a:schemeClr val="accent3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여성 대상 설문조사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55D4011-497B-8348-958D-69EB9713B1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0817" y="762693"/>
            <a:ext cx="4805569" cy="194605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2A899B2-0335-DD4B-A84F-22DDCF0CD0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69998"/>
            <a:ext cx="3191933" cy="173951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F7B6DFE-E645-7642-A9A0-465A9050A6DA}"/>
              </a:ext>
            </a:extLst>
          </p:cNvPr>
          <p:cNvSpPr txBox="1"/>
          <p:nvPr/>
        </p:nvSpPr>
        <p:spPr>
          <a:xfrm>
            <a:off x="-76171" y="4503745"/>
            <a:ext cx="30620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>
                <a:solidFill>
                  <a:schemeClr val="accent3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19</a:t>
            </a:r>
            <a:r>
              <a:rPr kumimoji="1" lang="ko-KR" altLang="en-US" b="1">
                <a:solidFill>
                  <a:schemeClr val="accent3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명의 여성들의 평균 희망 출산율</a:t>
            </a:r>
            <a:r>
              <a:rPr kumimoji="1" lang="en-US" altLang="ko-KR" b="1">
                <a:solidFill>
                  <a:schemeClr val="accent3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:</a:t>
            </a:r>
            <a:r>
              <a:rPr kumimoji="1" lang="ko-KR" altLang="en-US" b="1">
                <a:solidFill>
                  <a:schemeClr val="accent3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 </a:t>
            </a:r>
            <a:r>
              <a:rPr kumimoji="1" lang="en-US" altLang="ko-KR" b="1">
                <a:solidFill>
                  <a:schemeClr val="accent3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1.694</a:t>
            </a:r>
            <a:endParaRPr kumimoji="1" lang="ko-KR" altLang="en-US" b="1">
              <a:solidFill>
                <a:schemeClr val="accent3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E65B99-0306-1249-BCBD-28A4FF3EBA7A}"/>
              </a:ext>
            </a:extLst>
          </p:cNvPr>
          <p:cNvSpPr txBox="1"/>
          <p:nvPr/>
        </p:nvSpPr>
        <p:spPr>
          <a:xfrm>
            <a:off x="3540817" y="2806206"/>
            <a:ext cx="26805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>
                <a:solidFill>
                  <a:schemeClr val="accent3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근로 환경</a:t>
            </a:r>
            <a:r>
              <a:rPr kumimoji="1" lang="en-US" altLang="ko-KR" b="1">
                <a:solidFill>
                  <a:schemeClr val="accent3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&gt;</a:t>
            </a:r>
            <a:r>
              <a:rPr kumimoji="1" lang="ko-KR" altLang="en-US" b="1">
                <a:solidFill>
                  <a:schemeClr val="accent3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경제적인 문제</a:t>
            </a:r>
            <a:r>
              <a:rPr kumimoji="1" lang="en-US" altLang="ko-KR" b="1">
                <a:solidFill>
                  <a:schemeClr val="accent3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&gt;</a:t>
            </a:r>
            <a:r>
              <a:rPr kumimoji="1" lang="ko-KR" altLang="en-US" b="1">
                <a:solidFill>
                  <a:schemeClr val="accent3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복지</a:t>
            </a:r>
            <a:r>
              <a:rPr kumimoji="1" lang="en-US" altLang="ko-KR" b="1">
                <a:solidFill>
                  <a:schemeClr val="accent3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&gt;</a:t>
            </a:r>
            <a:r>
              <a:rPr kumimoji="1" lang="ko-KR" altLang="en-US" b="1">
                <a:solidFill>
                  <a:schemeClr val="accent3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기타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0C30356-FD24-0E4A-9D3C-7B84B28C9C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762693"/>
            <a:ext cx="2963333" cy="166548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0B07EB2-5846-0241-AC47-72C7C01A5444}"/>
              </a:ext>
            </a:extLst>
          </p:cNvPr>
          <p:cNvSpPr txBox="1"/>
          <p:nvPr/>
        </p:nvSpPr>
        <p:spPr>
          <a:xfrm>
            <a:off x="0" y="2333479"/>
            <a:ext cx="21563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>
                <a:solidFill>
                  <a:schemeClr val="accent3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본교 여학우 대상 설문조사라 </a:t>
            </a:r>
            <a:endParaRPr kumimoji="1" lang="en-US" altLang="ko-KR" b="1">
              <a:solidFill>
                <a:schemeClr val="accent3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r>
              <a:rPr kumimoji="1" lang="en-US" altLang="ko-KR" b="1">
                <a:solidFill>
                  <a:schemeClr val="accent3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20~25</a:t>
            </a:r>
            <a:r>
              <a:rPr kumimoji="1" lang="ko-KR" altLang="en-US" b="1">
                <a:solidFill>
                  <a:schemeClr val="accent3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세가 가장 많았음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F2F5681-14D5-D64D-BEBA-90F6516784A0}"/>
              </a:ext>
            </a:extLst>
          </p:cNvPr>
          <p:cNvSpPr/>
          <p:nvPr/>
        </p:nvSpPr>
        <p:spPr>
          <a:xfrm>
            <a:off x="3540818" y="2693102"/>
            <a:ext cx="2680542" cy="420881"/>
          </a:xfrm>
          <a:prstGeom prst="rect">
            <a:avLst/>
          </a:prstGeom>
          <a:noFill/>
          <a:ln w="73025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815AB44-4CFB-9045-994D-5A9C4A9C9E8E}"/>
              </a:ext>
            </a:extLst>
          </p:cNvPr>
          <p:cNvSpPr/>
          <p:nvPr/>
        </p:nvSpPr>
        <p:spPr>
          <a:xfrm>
            <a:off x="1138335" y="4465615"/>
            <a:ext cx="1754155" cy="345907"/>
          </a:xfrm>
          <a:prstGeom prst="rect">
            <a:avLst/>
          </a:prstGeom>
          <a:noFill/>
          <a:ln w="73025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9F61191-3487-1C4C-AFD2-900FF0980CD4}"/>
              </a:ext>
            </a:extLst>
          </p:cNvPr>
          <p:cNvSpPr/>
          <p:nvPr/>
        </p:nvSpPr>
        <p:spPr>
          <a:xfrm>
            <a:off x="59237" y="2571228"/>
            <a:ext cx="738377" cy="285471"/>
          </a:xfrm>
          <a:prstGeom prst="rect">
            <a:avLst/>
          </a:prstGeom>
          <a:noFill/>
          <a:ln w="73025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29231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24"/>
          <p:cNvSpPr txBox="1">
            <a:spLocks noGrp="1"/>
          </p:cNvSpPr>
          <p:nvPr>
            <p:ph type="title"/>
          </p:nvPr>
        </p:nvSpPr>
        <p:spPr>
          <a:xfrm>
            <a:off x="483675" y="415425"/>
            <a:ext cx="82032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dk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Category</a:t>
            </a:r>
            <a:endParaRPr b="1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grpSp>
        <p:nvGrpSpPr>
          <p:cNvPr id="444" name="Google Shape;444;p24"/>
          <p:cNvGrpSpPr/>
          <p:nvPr/>
        </p:nvGrpSpPr>
        <p:grpSpPr>
          <a:xfrm>
            <a:off x="851762" y="1416052"/>
            <a:ext cx="1244039" cy="1244039"/>
            <a:chOff x="851762" y="1342427"/>
            <a:chExt cx="1244039" cy="1244039"/>
          </a:xfrm>
        </p:grpSpPr>
        <p:sp>
          <p:nvSpPr>
            <p:cNvPr id="445" name="Google Shape;445;p24"/>
            <p:cNvSpPr/>
            <p:nvPr/>
          </p:nvSpPr>
          <p:spPr>
            <a:xfrm>
              <a:off x="851762" y="1342427"/>
              <a:ext cx="1244039" cy="1244039"/>
            </a:xfrm>
            <a:prstGeom prst="donut">
              <a:avLst>
                <a:gd name="adj" fmla="val 15028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atin typeface="BM JUA OTF" panose="02020603020101020101" pitchFamily="18" charset="-127"/>
                <a:ea typeface="BM JUA OTF" panose="02020603020101020101" pitchFamily="18" charset="-127"/>
              </a:endParaRPr>
            </a:p>
          </p:txBody>
        </p:sp>
        <p:sp>
          <p:nvSpPr>
            <p:cNvPr id="446" name="Google Shape;446;p24"/>
            <p:cNvSpPr/>
            <p:nvPr/>
          </p:nvSpPr>
          <p:spPr>
            <a:xfrm>
              <a:off x="895152" y="1385620"/>
              <a:ext cx="1157203" cy="1157571"/>
            </a:xfrm>
            <a:prstGeom prst="blockArc">
              <a:avLst>
                <a:gd name="adj1" fmla="val 16458492"/>
                <a:gd name="adj2" fmla="val 21599774"/>
                <a:gd name="adj3" fmla="val 8499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atin typeface="BM JUA OTF" panose="02020603020101020101" pitchFamily="18" charset="-127"/>
                <a:ea typeface="BM JUA OTF" panose="02020603020101020101" pitchFamily="18" charset="-127"/>
              </a:endParaRPr>
            </a:p>
          </p:txBody>
        </p:sp>
      </p:grpSp>
      <p:grpSp>
        <p:nvGrpSpPr>
          <p:cNvPr id="448" name="Google Shape;448;p24"/>
          <p:cNvGrpSpPr/>
          <p:nvPr/>
        </p:nvGrpSpPr>
        <p:grpSpPr>
          <a:xfrm rot="13539667">
            <a:off x="4935067" y="3223204"/>
            <a:ext cx="1244039" cy="1244039"/>
            <a:chOff x="4935067" y="3073379"/>
            <a:chExt cx="1244039" cy="1244039"/>
          </a:xfrm>
        </p:grpSpPr>
        <p:sp>
          <p:nvSpPr>
            <p:cNvPr id="449" name="Google Shape;449;p24"/>
            <p:cNvSpPr/>
            <p:nvPr/>
          </p:nvSpPr>
          <p:spPr>
            <a:xfrm>
              <a:off x="4935067" y="3073379"/>
              <a:ext cx="1244039" cy="1244039"/>
            </a:xfrm>
            <a:prstGeom prst="donut">
              <a:avLst>
                <a:gd name="adj" fmla="val 15028"/>
              </a:avLst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atin typeface="BM JUA OTF" panose="02020603020101020101" pitchFamily="18" charset="-127"/>
                <a:ea typeface="BM JUA OTF" panose="02020603020101020101" pitchFamily="18" charset="-127"/>
              </a:endParaRPr>
            </a:p>
          </p:txBody>
        </p:sp>
        <p:sp>
          <p:nvSpPr>
            <p:cNvPr id="450" name="Google Shape;450;p24"/>
            <p:cNvSpPr/>
            <p:nvPr/>
          </p:nvSpPr>
          <p:spPr>
            <a:xfrm>
              <a:off x="4978457" y="3116572"/>
              <a:ext cx="1157203" cy="1157571"/>
            </a:xfrm>
            <a:prstGeom prst="blockArc">
              <a:avLst>
                <a:gd name="adj1" fmla="val 2738786"/>
                <a:gd name="adj2" fmla="val 2533036"/>
                <a:gd name="adj3" fmla="val 9205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atin typeface="BM JUA OTF" panose="02020603020101020101" pitchFamily="18" charset="-127"/>
                <a:ea typeface="BM JUA OTF" panose="02020603020101020101" pitchFamily="18" charset="-127"/>
              </a:endParaRPr>
            </a:p>
          </p:txBody>
        </p:sp>
      </p:grpSp>
      <p:grpSp>
        <p:nvGrpSpPr>
          <p:cNvPr id="455" name="Google Shape;455;p24"/>
          <p:cNvGrpSpPr/>
          <p:nvPr/>
        </p:nvGrpSpPr>
        <p:grpSpPr>
          <a:xfrm>
            <a:off x="4935067" y="1416052"/>
            <a:ext cx="1244039" cy="1244039"/>
            <a:chOff x="4935067" y="1342427"/>
            <a:chExt cx="1244039" cy="1244039"/>
          </a:xfrm>
        </p:grpSpPr>
        <p:sp>
          <p:nvSpPr>
            <p:cNvPr id="456" name="Google Shape;456;p24"/>
            <p:cNvSpPr/>
            <p:nvPr/>
          </p:nvSpPr>
          <p:spPr>
            <a:xfrm>
              <a:off x="4935067" y="1342427"/>
              <a:ext cx="1244039" cy="1244039"/>
            </a:xfrm>
            <a:prstGeom prst="donut">
              <a:avLst>
                <a:gd name="adj" fmla="val 15028"/>
              </a:avLst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atin typeface="BM JUA OTF" panose="02020603020101020101" pitchFamily="18" charset="-127"/>
                <a:ea typeface="BM JUA OTF" panose="02020603020101020101" pitchFamily="18" charset="-127"/>
              </a:endParaRPr>
            </a:p>
          </p:txBody>
        </p:sp>
        <p:sp>
          <p:nvSpPr>
            <p:cNvPr id="457" name="Google Shape;457;p24"/>
            <p:cNvSpPr/>
            <p:nvPr/>
          </p:nvSpPr>
          <p:spPr>
            <a:xfrm rot="5162711">
              <a:off x="4978457" y="1385620"/>
              <a:ext cx="1157203" cy="1157571"/>
            </a:xfrm>
            <a:prstGeom prst="blockArc">
              <a:avLst>
                <a:gd name="adj1" fmla="val 10961763"/>
                <a:gd name="adj2" fmla="val 21599774"/>
                <a:gd name="adj3" fmla="val 8499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atin typeface="BM JUA OTF" panose="02020603020101020101" pitchFamily="18" charset="-127"/>
                <a:ea typeface="BM JUA OTF" panose="02020603020101020101" pitchFamily="18" charset="-127"/>
              </a:endParaRPr>
            </a:p>
          </p:txBody>
        </p:sp>
      </p:grpSp>
      <p:grpSp>
        <p:nvGrpSpPr>
          <p:cNvPr id="466" name="Google Shape;466;p24"/>
          <p:cNvGrpSpPr/>
          <p:nvPr/>
        </p:nvGrpSpPr>
        <p:grpSpPr>
          <a:xfrm rot="10800000">
            <a:off x="851762" y="3223204"/>
            <a:ext cx="1244039" cy="1244039"/>
            <a:chOff x="851762" y="3073379"/>
            <a:chExt cx="1244039" cy="1244039"/>
          </a:xfrm>
        </p:grpSpPr>
        <p:sp>
          <p:nvSpPr>
            <p:cNvPr id="467" name="Google Shape;467;p24"/>
            <p:cNvSpPr/>
            <p:nvPr/>
          </p:nvSpPr>
          <p:spPr>
            <a:xfrm>
              <a:off x="851762" y="3073379"/>
              <a:ext cx="1244039" cy="1244039"/>
            </a:xfrm>
            <a:prstGeom prst="donut">
              <a:avLst>
                <a:gd name="adj" fmla="val 15028"/>
              </a:avLst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atin typeface="BM JUA OTF" panose="02020603020101020101" pitchFamily="18" charset="-127"/>
                <a:ea typeface="BM JUA OTF" panose="02020603020101020101" pitchFamily="18" charset="-127"/>
              </a:endParaRPr>
            </a:p>
          </p:txBody>
        </p:sp>
        <p:sp>
          <p:nvSpPr>
            <p:cNvPr id="468" name="Google Shape;468;p24"/>
            <p:cNvSpPr/>
            <p:nvPr/>
          </p:nvSpPr>
          <p:spPr>
            <a:xfrm>
              <a:off x="895152" y="3116572"/>
              <a:ext cx="1157203" cy="1157571"/>
            </a:xfrm>
            <a:prstGeom prst="blockArc">
              <a:avLst>
                <a:gd name="adj1" fmla="val 5431384"/>
                <a:gd name="adj2" fmla="val 21599774"/>
                <a:gd name="adj3" fmla="val 849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atin typeface="BM JUA OTF" panose="02020603020101020101" pitchFamily="18" charset="-127"/>
                <a:ea typeface="BM JUA OTF" panose="02020603020101020101" pitchFamily="18" charset="-127"/>
              </a:endParaRPr>
            </a:p>
          </p:txBody>
        </p:sp>
      </p:grpSp>
      <p:grpSp>
        <p:nvGrpSpPr>
          <p:cNvPr id="473" name="Google Shape;473;p24"/>
          <p:cNvGrpSpPr/>
          <p:nvPr/>
        </p:nvGrpSpPr>
        <p:grpSpPr>
          <a:xfrm>
            <a:off x="2324400" y="3350310"/>
            <a:ext cx="1884600" cy="989826"/>
            <a:chOff x="2273150" y="3489923"/>
            <a:chExt cx="1884600" cy="989826"/>
          </a:xfrm>
        </p:grpSpPr>
        <p:sp>
          <p:nvSpPr>
            <p:cNvPr id="474" name="Google Shape;474;p24"/>
            <p:cNvSpPr txBox="1"/>
            <p:nvPr/>
          </p:nvSpPr>
          <p:spPr>
            <a:xfrm>
              <a:off x="2273150" y="3782549"/>
              <a:ext cx="1884600" cy="69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rgbClr val="434343"/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Roboto"/>
                  <a:sym typeface="Roboto"/>
                </a:rPr>
                <a:t>Mercury is the closest planet to the Sun and the smallest one</a:t>
              </a:r>
              <a:endParaRPr sz="1200" b="1">
                <a:solidFill>
                  <a:srgbClr val="434343"/>
                </a:solidFill>
                <a:latin typeface="BM JUA OTF" panose="02020603020101020101" pitchFamily="18" charset="-127"/>
                <a:ea typeface="BM JUA OTF" panose="02020603020101020101" pitchFamily="18" charset="-127"/>
                <a:cs typeface="Roboto"/>
                <a:sym typeface="Roboto"/>
              </a:endParaRPr>
            </a:p>
          </p:txBody>
        </p:sp>
        <p:sp>
          <p:nvSpPr>
            <p:cNvPr id="475" name="Google Shape;475;p24"/>
            <p:cNvSpPr/>
            <p:nvPr/>
          </p:nvSpPr>
          <p:spPr>
            <a:xfrm>
              <a:off x="2273150" y="3489923"/>
              <a:ext cx="1884600" cy="2739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700" b="1">
                  <a:solidFill>
                    <a:srgbClr val="FFFFFF"/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Fira Sans Extra Condensed Medium"/>
                  <a:sym typeface="Fira Sans Extra Condensed Medium"/>
                </a:rPr>
                <a:t>복지</a:t>
              </a:r>
              <a:endParaRPr sz="1700" b="1">
                <a:solidFill>
                  <a:srgbClr val="FFFFFF"/>
                </a:solidFill>
                <a:latin typeface="BM JUA OTF" panose="02020603020101020101" pitchFamily="18" charset="-127"/>
                <a:ea typeface="BM JUA OTF" panose="02020603020101020101" pitchFamily="18" charset="-127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476" name="Google Shape;476;p24"/>
          <p:cNvGrpSpPr/>
          <p:nvPr/>
        </p:nvGrpSpPr>
        <p:grpSpPr>
          <a:xfrm>
            <a:off x="2324400" y="1543158"/>
            <a:ext cx="1884600" cy="989826"/>
            <a:chOff x="2273150" y="3489925"/>
            <a:chExt cx="1884600" cy="989826"/>
          </a:xfrm>
        </p:grpSpPr>
        <p:sp>
          <p:nvSpPr>
            <p:cNvPr id="477" name="Google Shape;477;p24"/>
            <p:cNvSpPr txBox="1"/>
            <p:nvPr/>
          </p:nvSpPr>
          <p:spPr>
            <a:xfrm>
              <a:off x="2273150" y="3782551"/>
              <a:ext cx="1884600" cy="69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200" b="1">
                  <a:solidFill>
                    <a:schemeClr val="accent1"/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Roboto"/>
                  <a:sym typeface="Roboto"/>
                </a:rPr>
                <a:t>집값 상승이 출산율에 얼마나 영향을 미쳤는가</a:t>
              </a:r>
              <a:endParaRPr sz="1200" b="1">
                <a:solidFill>
                  <a:schemeClr val="accent1"/>
                </a:solidFill>
                <a:latin typeface="BM JUA OTF" panose="02020603020101020101" pitchFamily="18" charset="-127"/>
                <a:ea typeface="BM JUA OTF" panose="02020603020101020101" pitchFamily="18" charset="-127"/>
                <a:cs typeface="Roboto"/>
                <a:sym typeface="Roboto"/>
              </a:endParaRPr>
            </a:p>
          </p:txBody>
        </p:sp>
        <p:sp>
          <p:nvSpPr>
            <p:cNvPr id="478" name="Google Shape;478;p24"/>
            <p:cNvSpPr/>
            <p:nvPr/>
          </p:nvSpPr>
          <p:spPr>
            <a:xfrm>
              <a:off x="2273150" y="3489925"/>
              <a:ext cx="1884600" cy="2739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700" b="1">
                  <a:solidFill>
                    <a:srgbClr val="FFFFFF"/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Fira Sans Extra Condensed Medium"/>
                  <a:sym typeface="Fira Sans Extra Condensed Medium"/>
                </a:rPr>
                <a:t>주거</a:t>
              </a:r>
              <a:r>
                <a:rPr lang="en" sz="1700" b="1">
                  <a:solidFill>
                    <a:srgbClr val="FFFFFF"/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Fira Sans Extra Condensed Medium"/>
                  <a:sym typeface="Fira Sans Extra Condensed Medium"/>
                </a:rPr>
                <a:t> </a:t>
              </a:r>
              <a:endParaRPr sz="1700" b="1">
                <a:solidFill>
                  <a:srgbClr val="FFFFFF"/>
                </a:solidFill>
                <a:latin typeface="BM JUA OTF" panose="02020603020101020101" pitchFamily="18" charset="-127"/>
                <a:ea typeface="BM JUA OTF" panose="02020603020101020101" pitchFamily="18" charset="-127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479" name="Google Shape;479;p24"/>
          <p:cNvGrpSpPr/>
          <p:nvPr/>
        </p:nvGrpSpPr>
        <p:grpSpPr>
          <a:xfrm>
            <a:off x="6407700" y="3350310"/>
            <a:ext cx="1884600" cy="989826"/>
            <a:chOff x="2273150" y="3489923"/>
            <a:chExt cx="1884600" cy="989826"/>
          </a:xfrm>
        </p:grpSpPr>
        <p:sp>
          <p:nvSpPr>
            <p:cNvPr id="480" name="Google Shape;480;p24"/>
            <p:cNvSpPr txBox="1"/>
            <p:nvPr/>
          </p:nvSpPr>
          <p:spPr>
            <a:xfrm>
              <a:off x="2273150" y="3782549"/>
              <a:ext cx="1884600" cy="69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rgbClr val="434343"/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Roboto"/>
                  <a:sym typeface="Roboto"/>
                </a:rPr>
                <a:t>Jupiter is a gas giant and the biggest planet in the Solar System</a:t>
              </a:r>
              <a:endParaRPr sz="1200" b="1">
                <a:solidFill>
                  <a:srgbClr val="434343"/>
                </a:solidFill>
                <a:latin typeface="BM JUA OTF" panose="02020603020101020101" pitchFamily="18" charset="-127"/>
                <a:ea typeface="BM JUA OTF" panose="02020603020101020101" pitchFamily="18" charset="-127"/>
                <a:cs typeface="Roboto"/>
                <a:sym typeface="Roboto"/>
              </a:endParaRPr>
            </a:p>
          </p:txBody>
        </p:sp>
        <p:sp>
          <p:nvSpPr>
            <p:cNvPr id="481" name="Google Shape;481;p24"/>
            <p:cNvSpPr/>
            <p:nvPr/>
          </p:nvSpPr>
          <p:spPr>
            <a:xfrm>
              <a:off x="2273150" y="3489923"/>
              <a:ext cx="1884600" cy="2739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700" b="1">
                  <a:solidFill>
                    <a:srgbClr val="FFFFFF"/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Fira Sans Extra Condensed Medium"/>
                  <a:sym typeface="Fira Sans Extra Condensed Medium"/>
                </a:rPr>
                <a:t>교육</a:t>
              </a:r>
              <a:endParaRPr sz="1700" b="1">
                <a:solidFill>
                  <a:srgbClr val="FFFFFF"/>
                </a:solidFill>
                <a:latin typeface="BM JUA OTF" panose="02020603020101020101" pitchFamily="18" charset="-127"/>
                <a:ea typeface="BM JUA OTF" panose="02020603020101020101" pitchFamily="18" charset="-127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482" name="Google Shape;482;p24"/>
          <p:cNvGrpSpPr/>
          <p:nvPr/>
        </p:nvGrpSpPr>
        <p:grpSpPr>
          <a:xfrm>
            <a:off x="6407700" y="1543158"/>
            <a:ext cx="1884600" cy="989826"/>
            <a:chOff x="2273150" y="3489925"/>
            <a:chExt cx="1884600" cy="989826"/>
          </a:xfrm>
        </p:grpSpPr>
        <p:sp>
          <p:nvSpPr>
            <p:cNvPr id="483" name="Google Shape;483;p24"/>
            <p:cNvSpPr txBox="1"/>
            <p:nvPr/>
          </p:nvSpPr>
          <p:spPr>
            <a:xfrm>
              <a:off x="2273150" y="3782551"/>
              <a:ext cx="1884600" cy="69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rgbClr val="434343"/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Roboto"/>
                  <a:sym typeface="Roboto"/>
                </a:rPr>
                <a:t>Despite being red, Mars is a cold place full of iron oxide dust</a:t>
              </a:r>
              <a:endParaRPr sz="1200" b="1">
                <a:solidFill>
                  <a:srgbClr val="434343"/>
                </a:solidFill>
                <a:latin typeface="BM JUA OTF" panose="02020603020101020101" pitchFamily="18" charset="-127"/>
                <a:ea typeface="BM JUA OTF" panose="02020603020101020101" pitchFamily="18" charset="-127"/>
                <a:cs typeface="Roboto"/>
                <a:sym typeface="Roboto"/>
              </a:endParaRPr>
            </a:p>
          </p:txBody>
        </p:sp>
        <p:sp>
          <p:nvSpPr>
            <p:cNvPr id="484" name="Google Shape;484;p24"/>
            <p:cNvSpPr/>
            <p:nvPr/>
          </p:nvSpPr>
          <p:spPr>
            <a:xfrm>
              <a:off x="2273150" y="3489925"/>
              <a:ext cx="1884600" cy="2739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700" b="1">
                  <a:solidFill>
                    <a:srgbClr val="FFFFFF"/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Fira Sans Extra Condensed Medium"/>
                  <a:sym typeface="Fira Sans Extra Condensed Medium"/>
                </a:rPr>
                <a:t>근로환경</a:t>
              </a:r>
              <a:endParaRPr sz="1700" b="1">
                <a:solidFill>
                  <a:srgbClr val="FFFFFF"/>
                </a:solidFill>
                <a:latin typeface="BM JUA OTF" panose="02020603020101020101" pitchFamily="18" charset="-127"/>
                <a:ea typeface="BM JUA OTF" panose="02020603020101020101" pitchFamily="18" charset="-127"/>
                <a:cs typeface="Fira Sans Extra Condensed Medium"/>
                <a:sym typeface="Fira Sans Extra Condensed Medium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18F868B9-BE3A-824F-9BA5-E0D02581A7E6}"/>
              </a:ext>
            </a:extLst>
          </p:cNvPr>
          <p:cNvSpPr txBox="1"/>
          <p:nvPr/>
        </p:nvSpPr>
        <p:spPr>
          <a:xfrm>
            <a:off x="1246327" y="1835784"/>
            <a:ext cx="5389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>
                <a:solidFill>
                  <a:schemeClr val="accent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1</a:t>
            </a:r>
            <a:r>
              <a:rPr kumimoji="1" lang="en-US" altLang="ko-KR" sz="2400" b="1" baseline="30000">
                <a:solidFill>
                  <a:schemeClr val="accent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st</a:t>
            </a:r>
            <a:endParaRPr kumimoji="1" lang="ko-KR" altLang="en-US" sz="2400" b="1">
              <a:solidFill>
                <a:schemeClr val="accent1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0A37652-6E2E-1647-8B21-EBB8B33B80DF}"/>
              </a:ext>
            </a:extLst>
          </p:cNvPr>
          <p:cNvSpPr txBox="1"/>
          <p:nvPr/>
        </p:nvSpPr>
        <p:spPr>
          <a:xfrm>
            <a:off x="5301018" y="1807197"/>
            <a:ext cx="5757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>
                <a:solidFill>
                  <a:schemeClr val="accent2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2</a:t>
            </a:r>
            <a:r>
              <a:rPr kumimoji="1" lang="en-US" altLang="ko-KR" sz="2400" b="1" baseline="30000">
                <a:solidFill>
                  <a:schemeClr val="accent2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nd</a:t>
            </a:r>
            <a:endParaRPr kumimoji="1" lang="ko-KR" altLang="en-US" sz="2400" b="1">
              <a:solidFill>
                <a:schemeClr val="accent2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13AD23D-F181-004B-8A79-35D1DC9787B4}"/>
              </a:ext>
            </a:extLst>
          </p:cNvPr>
          <p:cNvSpPr txBox="1"/>
          <p:nvPr/>
        </p:nvSpPr>
        <p:spPr>
          <a:xfrm>
            <a:off x="1193067" y="3624210"/>
            <a:ext cx="5613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>
                <a:solidFill>
                  <a:schemeClr val="accent3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3</a:t>
            </a:r>
            <a:r>
              <a:rPr kumimoji="1" lang="en-US" altLang="ko-KR" sz="2400" b="1" baseline="30000">
                <a:solidFill>
                  <a:schemeClr val="accent3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rd</a:t>
            </a:r>
            <a:endParaRPr kumimoji="1" lang="ko-KR" altLang="en-US" sz="2400" b="1">
              <a:solidFill>
                <a:schemeClr val="accent3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E82D602-5A91-1D41-A389-86B2D8D3B8DE}"/>
              </a:ext>
            </a:extLst>
          </p:cNvPr>
          <p:cNvSpPr txBox="1"/>
          <p:nvPr/>
        </p:nvSpPr>
        <p:spPr>
          <a:xfrm>
            <a:off x="5287593" y="3614390"/>
            <a:ext cx="593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>
                <a:solidFill>
                  <a:schemeClr val="accent5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4</a:t>
            </a:r>
            <a:r>
              <a:rPr kumimoji="1" lang="en-US" altLang="ko-KR" sz="2400" b="1" baseline="30000">
                <a:solidFill>
                  <a:schemeClr val="accent5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th</a:t>
            </a:r>
            <a:endParaRPr kumimoji="1" lang="ko-KR" altLang="en-US" sz="2400" b="1">
              <a:solidFill>
                <a:schemeClr val="accent5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738835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809894-E6A9-2B41-838E-2C00F72A3B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857" y="229502"/>
            <a:ext cx="8203200" cy="481200"/>
          </a:xfrm>
        </p:spPr>
        <p:txBody>
          <a:bodyPr/>
          <a:lstStyle/>
          <a:p>
            <a:r>
              <a:rPr kumimoji="1" lang="en-US" altLang="ko-KR" b="1">
                <a:solidFill>
                  <a:schemeClr val="accent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1</a:t>
            </a:r>
            <a:r>
              <a:rPr kumimoji="1" lang="en-US" altLang="ko-KR" b="1" baseline="30000">
                <a:solidFill>
                  <a:schemeClr val="accent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st </a:t>
            </a:r>
            <a:r>
              <a:rPr kumimoji="1" lang="en-US" altLang="ko-KR" b="1">
                <a:solidFill>
                  <a:schemeClr val="accent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 </a:t>
            </a:r>
            <a:r>
              <a:rPr kumimoji="1" lang="ko-KR" altLang="en-US" b="1">
                <a:solidFill>
                  <a:schemeClr val="accent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주거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6071AA1-6194-E34F-98FC-D7AA59D1DD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4" y="1084017"/>
            <a:ext cx="2892822" cy="364405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EC290A8-C49E-BE46-B04B-5CEE0DC3BED4}"/>
              </a:ext>
            </a:extLst>
          </p:cNvPr>
          <p:cNvSpPr txBox="1"/>
          <p:nvPr/>
        </p:nvSpPr>
        <p:spPr>
          <a:xfrm>
            <a:off x="67734" y="4728075"/>
            <a:ext cx="54355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ko-KR" sz="1000">
                <a:latin typeface="BM JUA OTF" panose="02020603020101020101" pitchFamily="18" charset="-127"/>
                <a:ea typeface="BM JUA OTF" panose="02020603020101020101" pitchFamily="18" charset="-127"/>
                <a:hlinkClick r:id="rId3"/>
              </a:rPr>
              <a:t>https://www.hani.co.kr/arti/economy/economy_general/986444.html</a:t>
            </a:r>
            <a:endParaRPr kumimoji="1" lang="ko-KR" altLang="en-US" sz="100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CCE2E97-9FFE-2C43-9617-59805B472F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8450" y="896625"/>
            <a:ext cx="2892822" cy="202948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104BE1A-E85A-EA4B-88AF-E499670382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08449" y="2926110"/>
            <a:ext cx="2894175" cy="2037347"/>
          </a:xfrm>
          <a:prstGeom prst="rect">
            <a:avLst/>
          </a:prstGeom>
        </p:spPr>
      </p:pic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963812DF-B4E2-F24A-AB0C-D7CD719AFD34}"/>
              </a:ext>
            </a:extLst>
          </p:cNvPr>
          <p:cNvSpPr/>
          <p:nvPr/>
        </p:nvSpPr>
        <p:spPr>
          <a:xfrm>
            <a:off x="1970471" y="1084017"/>
            <a:ext cx="895547" cy="311150"/>
          </a:xfrm>
          <a:prstGeom prst="roundRect">
            <a:avLst/>
          </a:prstGeom>
          <a:noFill/>
          <a:ln w="57150">
            <a:solidFill>
              <a:srgbClr val="E7FE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13967D1-F731-CB4D-A4C3-27E70DDF6ED6}"/>
              </a:ext>
            </a:extLst>
          </p:cNvPr>
          <p:cNvSpPr/>
          <p:nvPr/>
        </p:nvSpPr>
        <p:spPr>
          <a:xfrm>
            <a:off x="967605" y="1349448"/>
            <a:ext cx="857839" cy="45719"/>
          </a:xfrm>
          <a:prstGeom prst="rect">
            <a:avLst/>
          </a:prstGeom>
          <a:solidFill>
            <a:srgbClr val="E7FE00"/>
          </a:solidFill>
          <a:ln>
            <a:solidFill>
              <a:srgbClr val="E7FE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84922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8"/>
          <p:cNvSpPr txBox="1">
            <a:spLocks noGrp="1"/>
          </p:cNvSpPr>
          <p:nvPr>
            <p:ph type="title"/>
          </p:nvPr>
        </p:nvSpPr>
        <p:spPr>
          <a:xfrm>
            <a:off x="593400" y="255723"/>
            <a:ext cx="82032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>
                <a:solidFill>
                  <a:schemeClr val="accent5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아시아의 네 마리 용</a:t>
            </a:r>
            <a:endParaRPr b="1">
              <a:solidFill>
                <a:schemeClr val="accent5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F8A21E1-3F29-2643-9ECF-638F7FD326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527" y="1161414"/>
            <a:ext cx="3388595" cy="184243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CA636AD-FE8F-3449-A627-92F5AD80751C}"/>
              </a:ext>
            </a:extLst>
          </p:cNvPr>
          <p:cNvSpPr txBox="1"/>
          <p:nvPr/>
        </p:nvSpPr>
        <p:spPr>
          <a:xfrm>
            <a:off x="223816" y="3003845"/>
            <a:ext cx="25827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>
                <a:latin typeface="BM JUA OTF" panose="02020603020101020101" pitchFamily="18" charset="-127"/>
                <a:ea typeface="BM JUA OTF" panose="02020603020101020101" pitchFamily="18" charset="-127"/>
              </a:rPr>
              <a:t>&lt;</a:t>
            </a:r>
            <a:r>
              <a:rPr kumimoji="1" lang="ko-KR" altLang="en-US">
                <a:latin typeface="BM JUA OTF" panose="02020603020101020101" pitchFamily="18" charset="-127"/>
                <a:ea typeface="BM JUA OTF" panose="02020603020101020101" pitchFamily="18" charset="-127"/>
              </a:rPr>
              <a:t>참조</a:t>
            </a:r>
            <a:r>
              <a:rPr kumimoji="1" lang="en-US" altLang="ko-KR">
                <a:latin typeface="BM JUA OTF" panose="02020603020101020101" pitchFamily="18" charset="-127"/>
                <a:ea typeface="BM JUA OTF" panose="02020603020101020101" pitchFamily="18" charset="-127"/>
              </a:rPr>
              <a:t>:</a:t>
            </a:r>
            <a:r>
              <a:rPr kumimoji="1" lang="ko-KR" altLang="en-US">
                <a:latin typeface="BM JUA OTF" panose="02020603020101020101" pitchFamily="18" charset="-127"/>
                <a:ea typeface="BM JUA OTF" panose="02020603020101020101" pitchFamily="18" charset="-127"/>
              </a:rPr>
              <a:t> 위키 백과 출산율 세계 순위</a:t>
            </a:r>
            <a:r>
              <a:rPr kumimoji="1" lang="en-US" altLang="ko-KR">
                <a:latin typeface="BM JUA OTF" panose="02020603020101020101" pitchFamily="18" charset="-127"/>
                <a:ea typeface="BM JUA OTF" panose="02020603020101020101" pitchFamily="18" charset="-127"/>
              </a:rPr>
              <a:t>&gt;</a:t>
            </a:r>
            <a:endParaRPr kumimoji="1" lang="ko-KR" altLang="en-US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8BBED55-4888-CC4F-81A8-4F55621C89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2411" y="981231"/>
            <a:ext cx="4658946" cy="297364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273F02E-AF95-2249-B36C-240EECA730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223816" y="3982086"/>
            <a:ext cx="987404" cy="98740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D298D9C-E777-414D-93C8-FBAD12C4EFB8}"/>
              </a:ext>
            </a:extLst>
          </p:cNvPr>
          <p:cNvSpPr txBox="1"/>
          <p:nvPr/>
        </p:nvSpPr>
        <p:spPr>
          <a:xfrm>
            <a:off x="1463040" y="4056780"/>
            <a:ext cx="67098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>
                <a:solidFill>
                  <a:srgbClr val="FF757F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PIR(Price to Income Ratio) -</a:t>
            </a:r>
            <a:r>
              <a:rPr kumimoji="1" lang="ko-KR" altLang="en-US" sz="2400" b="1">
                <a:solidFill>
                  <a:srgbClr val="FF757F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 소득 대비 집값 높은 것을 공통적인 원인 및 이유로 뽑을 수 있다</a:t>
            </a:r>
            <a:r>
              <a:rPr kumimoji="1" lang="en-US" altLang="ko-KR" sz="2400" b="1">
                <a:solidFill>
                  <a:srgbClr val="FF757F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.</a:t>
            </a:r>
            <a:endParaRPr kumimoji="1" lang="ko-KR" altLang="en-US" sz="2400" b="1">
              <a:solidFill>
                <a:srgbClr val="FF757F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" name="Google Shape;181;p18"/>
          <p:cNvGrpSpPr/>
          <p:nvPr/>
        </p:nvGrpSpPr>
        <p:grpSpPr>
          <a:xfrm>
            <a:off x="372656" y="1408187"/>
            <a:ext cx="4396236" cy="2343870"/>
            <a:chOff x="1774813" y="1357225"/>
            <a:chExt cx="5594400" cy="2343870"/>
          </a:xfrm>
        </p:grpSpPr>
        <p:cxnSp>
          <p:nvCxnSpPr>
            <p:cNvPr id="182" name="Google Shape;182;p18"/>
            <p:cNvCxnSpPr/>
            <p:nvPr/>
          </p:nvCxnSpPr>
          <p:spPr>
            <a:xfrm>
              <a:off x="1774813" y="1357225"/>
              <a:ext cx="55944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3" name="Google Shape;183;p18"/>
            <p:cNvCxnSpPr/>
            <p:nvPr/>
          </p:nvCxnSpPr>
          <p:spPr>
            <a:xfrm>
              <a:off x="1774813" y="1617655"/>
              <a:ext cx="55944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4" name="Google Shape;184;p18"/>
            <p:cNvCxnSpPr/>
            <p:nvPr/>
          </p:nvCxnSpPr>
          <p:spPr>
            <a:xfrm>
              <a:off x="1774813" y="1878085"/>
              <a:ext cx="55944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5" name="Google Shape;185;p18"/>
            <p:cNvCxnSpPr/>
            <p:nvPr/>
          </p:nvCxnSpPr>
          <p:spPr>
            <a:xfrm>
              <a:off x="1774813" y="2138515"/>
              <a:ext cx="55944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6" name="Google Shape;186;p18"/>
            <p:cNvCxnSpPr/>
            <p:nvPr/>
          </p:nvCxnSpPr>
          <p:spPr>
            <a:xfrm>
              <a:off x="1774813" y="2398945"/>
              <a:ext cx="55944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7" name="Google Shape;187;p18"/>
            <p:cNvCxnSpPr/>
            <p:nvPr/>
          </p:nvCxnSpPr>
          <p:spPr>
            <a:xfrm>
              <a:off x="1774813" y="2659375"/>
              <a:ext cx="55944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8" name="Google Shape;188;p18"/>
            <p:cNvCxnSpPr/>
            <p:nvPr/>
          </p:nvCxnSpPr>
          <p:spPr>
            <a:xfrm>
              <a:off x="1774813" y="2919805"/>
              <a:ext cx="55944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9" name="Google Shape;189;p18"/>
            <p:cNvCxnSpPr/>
            <p:nvPr/>
          </p:nvCxnSpPr>
          <p:spPr>
            <a:xfrm>
              <a:off x="1774813" y="3180235"/>
              <a:ext cx="55944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0" name="Google Shape;190;p18"/>
            <p:cNvCxnSpPr/>
            <p:nvPr/>
          </p:nvCxnSpPr>
          <p:spPr>
            <a:xfrm>
              <a:off x="1774813" y="3440665"/>
              <a:ext cx="55944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1" name="Google Shape;191;p18"/>
            <p:cNvCxnSpPr/>
            <p:nvPr/>
          </p:nvCxnSpPr>
          <p:spPr>
            <a:xfrm>
              <a:off x="1774813" y="3701095"/>
              <a:ext cx="55944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92" name="Google Shape;192;p18"/>
          <p:cNvSpPr txBox="1">
            <a:spLocks noGrp="1"/>
          </p:cNvSpPr>
          <p:nvPr>
            <p:ph type="title"/>
          </p:nvPr>
        </p:nvSpPr>
        <p:spPr>
          <a:xfrm>
            <a:off x="483675" y="415425"/>
            <a:ext cx="82032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chemeClr val="accent5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PIR(Price to Income Ratio)</a:t>
            </a:r>
            <a:endParaRPr sz="3600" b="1">
              <a:solidFill>
                <a:schemeClr val="accent5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grpSp>
        <p:nvGrpSpPr>
          <p:cNvPr id="196" name="Google Shape;196;p18"/>
          <p:cNvGrpSpPr/>
          <p:nvPr/>
        </p:nvGrpSpPr>
        <p:grpSpPr>
          <a:xfrm>
            <a:off x="698398" y="2915712"/>
            <a:ext cx="758400" cy="1096912"/>
            <a:chOff x="1526500" y="2712600"/>
            <a:chExt cx="758400" cy="1096912"/>
          </a:xfrm>
        </p:grpSpPr>
        <p:sp>
          <p:nvSpPr>
            <p:cNvPr id="197" name="Google Shape;197;p18"/>
            <p:cNvSpPr/>
            <p:nvPr/>
          </p:nvSpPr>
          <p:spPr>
            <a:xfrm>
              <a:off x="1607652" y="2972403"/>
              <a:ext cx="677248" cy="837109"/>
            </a:xfrm>
            <a:prstGeom prst="snip2SameRect">
              <a:avLst>
                <a:gd name="adj1" fmla="val 50000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700">
                  <a:solidFill>
                    <a:srgbClr val="FFFFFF"/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Fira Sans Extra Condensed"/>
                  <a:sym typeface="Fira Sans Extra Condensed"/>
                </a:rPr>
                <a:t>15.3</a:t>
              </a:r>
              <a:endParaRPr sz="1700">
                <a:solidFill>
                  <a:schemeClr val="dk1"/>
                </a:solidFill>
                <a:latin typeface="BM JUA OTF" panose="02020603020101020101" pitchFamily="18" charset="-127"/>
                <a:ea typeface="BM JUA OTF" panose="02020603020101020101" pitchFamily="18" charset="-127"/>
                <a:cs typeface="Fira Sans Extra Condensed"/>
                <a:sym typeface="Fira Sans Extra Condensed"/>
              </a:endParaRPr>
            </a:p>
          </p:txBody>
        </p:sp>
        <p:sp>
          <p:nvSpPr>
            <p:cNvPr id="198" name="Google Shape;198;p18"/>
            <p:cNvSpPr txBox="1"/>
            <p:nvPr/>
          </p:nvSpPr>
          <p:spPr>
            <a:xfrm>
              <a:off x="1526500" y="2712600"/>
              <a:ext cx="758400" cy="20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434343"/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Roboto"/>
                  <a:sym typeface="Roboto"/>
                </a:rPr>
                <a:t>Korea</a:t>
              </a:r>
              <a:endParaRPr sz="1200">
                <a:solidFill>
                  <a:srgbClr val="434343"/>
                </a:solidFill>
                <a:latin typeface="BM JUA OTF" panose="02020603020101020101" pitchFamily="18" charset="-127"/>
                <a:ea typeface="BM JUA OTF" panose="02020603020101020101" pitchFamily="18" charset="-127"/>
                <a:cs typeface="Roboto"/>
                <a:sym typeface="Roboto"/>
              </a:endParaRPr>
            </a:p>
          </p:txBody>
        </p:sp>
      </p:grpSp>
      <p:grpSp>
        <p:nvGrpSpPr>
          <p:cNvPr id="208" name="Google Shape;208;p18"/>
          <p:cNvGrpSpPr/>
          <p:nvPr/>
        </p:nvGrpSpPr>
        <p:grpSpPr>
          <a:xfrm>
            <a:off x="1738148" y="2610559"/>
            <a:ext cx="758400" cy="1402040"/>
            <a:chOff x="2566250" y="2407447"/>
            <a:chExt cx="758400" cy="1402040"/>
          </a:xfrm>
        </p:grpSpPr>
        <p:sp>
          <p:nvSpPr>
            <p:cNvPr id="209" name="Google Shape;209;p18"/>
            <p:cNvSpPr/>
            <p:nvPr/>
          </p:nvSpPr>
          <p:spPr>
            <a:xfrm>
              <a:off x="2647402" y="2659066"/>
              <a:ext cx="589868" cy="1150421"/>
            </a:xfrm>
            <a:prstGeom prst="snip2SameRect">
              <a:avLst>
                <a:gd name="adj1" fmla="val 50000"/>
                <a:gd name="adj2" fmla="val 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700">
                  <a:solidFill>
                    <a:srgbClr val="FFFFFF"/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Fira Sans Extra Condensed"/>
                  <a:sym typeface="Fira Sans Extra Condensed"/>
                </a:rPr>
                <a:t>17.5</a:t>
              </a:r>
              <a:endParaRPr sz="1700">
                <a:solidFill>
                  <a:schemeClr val="dk1"/>
                </a:solidFill>
                <a:latin typeface="BM JUA OTF" panose="02020603020101020101" pitchFamily="18" charset="-127"/>
                <a:ea typeface="BM JUA OTF" panose="02020603020101020101" pitchFamily="18" charset="-127"/>
                <a:cs typeface="Fira Sans Extra Condensed"/>
                <a:sym typeface="Fira Sans Extra Condensed"/>
              </a:endParaRPr>
            </a:p>
          </p:txBody>
        </p:sp>
        <p:sp>
          <p:nvSpPr>
            <p:cNvPr id="210" name="Google Shape;210;p18"/>
            <p:cNvSpPr txBox="1"/>
            <p:nvPr/>
          </p:nvSpPr>
          <p:spPr>
            <a:xfrm>
              <a:off x="2566250" y="2407447"/>
              <a:ext cx="758400" cy="20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434343"/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Roboto"/>
                  <a:sym typeface="Roboto"/>
                </a:rPr>
                <a:t>Taiwan</a:t>
              </a:r>
              <a:endParaRPr sz="1200">
                <a:solidFill>
                  <a:srgbClr val="434343"/>
                </a:solidFill>
                <a:latin typeface="BM JUA OTF" panose="02020603020101020101" pitchFamily="18" charset="-127"/>
                <a:ea typeface="BM JUA OTF" panose="02020603020101020101" pitchFamily="18" charset="-127"/>
                <a:cs typeface="Roboto"/>
                <a:sym typeface="Roboto"/>
              </a:endParaRPr>
            </a:p>
          </p:txBody>
        </p:sp>
      </p:grpSp>
      <p:grpSp>
        <p:nvGrpSpPr>
          <p:cNvPr id="215" name="Google Shape;215;p18"/>
          <p:cNvGrpSpPr/>
          <p:nvPr/>
        </p:nvGrpSpPr>
        <p:grpSpPr>
          <a:xfrm>
            <a:off x="2672744" y="2252573"/>
            <a:ext cx="943330" cy="1760002"/>
            <a:chOff x="3500846" y="2049461"/>
            <a:chExt cx="943330" cy="1760002"/>
          </a:xfrm>
        </p:grpSpPr>
        <p:sp>
          <p:nvSpPr>
            <p:cNvPr id="216" name="Google Shape;216;p18"/>
            <p:cNvSpPr/>
            <p:nvPr/>
          </p:nvSpPr>
          <p:spPr>
            <a:xfrm>
              <a:off x="3687152" y="2313651"/>
              <a:ext cx="671016" cy="1495812"/>
            </a:xfrm>
            <a:prstGeom prst="snip2SameRect">
              <a:avLst>
                <a:gd name="adj1" fmla="val 50000"/>
                <a:gd name="adj2" fmla="val 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700">
                  <a:solidFill>
                    <a:srgbClr val="FFFFFF"/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Fira Sans Extra Condensed"/>
                  <a:sym typeface="Fira Sans Extra Condensed"/>
                </a:rPr>
                <a:t>21.2</a:t>
              </a:r>
              <a:endParaRPr sz="1700">
                <a:solidFill>
                  <a:schemeClr val="dk1"/>
                </a:solidFill>
                <a:latin typeface="BM JUA OTF" panose="02020603020101020101" pitchFamily="18" charset="-127"/>
                <a:ea typeface="BM JUA OTF" panose="02020603020101020101" pitchFamily="18" charset="-127"/>
                <a:cs typeface="Fira Sans Extra Condensed"/>
                <a:sym typeface="Fira Sans Extra Condensed"/>
              </a:endParaRPr>
            </a:p>
          </p:txBody>
        </p:sp>
        <p:sp>
          <p:nvSpPr>
            <p:cNvPr id="217" name="Google Shape;217;p18"/>
            <p:cNvSpPr txBox="1"/>
            <p:nvPr/>
          </p:nvSpPr>
          <p:spPr>
            <a:xfrm>
              <a:off x="3500846" y="2049461"/>
              <a:ext cx="943330" cy="2173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434343"/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Roboto"/>
                  <a:sym typeface="Roboto"/>
                </a:rPr>
                <a:t>Singapore</a:t>
              </a:r>
              <a:endParaRPr sz="1200">
                <a:solidFill>
                  <a:srgbClr val="434343"/>
                </a:solidFill>
                <a:latin typeface="BM JUA OTF" panose="02020603020101020101" pitchFamily="18" charset="-127"/>
                <a:ea typeface="BM JUA OTF" panose="02020603020101020101" pitchFamily="18" charset="-127"/>
                <a:cs typeface="Roboto"/>
                <a:sym typeface="Roboto"/>
              </a:endParaRPr>
            </a:p>
          </p:txBody>
        </p:sp>
      </p:grpSp>
      <p:grpSp>
        <p:nvGrpSpPr>
          <p:cNvPr id="221" name="Google Shape;221;p18"/>
          <p:cNvGrpSpPr/>
          <p:nvPr/>
        </p:nvGrpSpPr>
        <p:grpSpPr>
          <a:xfrm>
            <a:off x="3721228" y="1713294"/>
            <a:ext cx="951244" cy="2299231"/>
            <a:chOff x="4549330" y="1510182"/>
            <a:chExt cx="951244" cy="2299231"/>
          </a:xfrm>
        </p:grpSpPr>
        <p:sp>
          <p:nvSpPr>
            <p:cNvPr id="222" name="Google Shape;222;p18"/>
            <p:cNvSpPr/>
            <p:nvPr/>
          </p:nvSpPr>
          <p:spPr>
            <a:xfrm>
              <a:off x="4726902" y="1725913"/>
              <a:ext cx="773672" cy="2083500"/>
            </a:xfrm>
            <a:prstGeom prst="snip2SameRect">
              <a:avLst>
                <a:gd name="adj1" fmla="val 50000"/>
                <a:gd name="adj2" fmla="val 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700">
                  <a:solidFill>
                    <a:srgbClr val="FFFFFF"/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Fira Sans Extra Condensed"/>
                  <a:sym typeface="Fira Sans Extra Condensed"/>
                </a:rPr>
                <a:t>46.9</a:t>
              </a:r>
              <a:endParaRPr sz="1700">
                <a:solidFill>
                  <a:schemeClr val="dk1"/>
                </a:solidFill>
                <a:latin typeface="BM JUA OTF" panose="02020603020101020101" pitchFamily="18" charset="-127"/>
                <a:ea typeface="BM JUA OTF" panose="02020603020101020101" pitchFamily="18" charset="-127"/>
                <a:cs typeface="Fira Sans Extra Condensed"/>
                <a:sym typeface="Fira Sans Extra Condensed"/>
              </a:endParaRPr>
            </a:p>
          </p:txBody>
        </p:sp>
        <p:sp>
          <p:nvSpPr>
            <p:cNvPr id="223" name="Google Shape;223;p18"/>
            <p:cNvSpPr txBox="1"/>
            <p:nvPr/>
          </p:nvSpPr>
          <p:spPr>
            <a:xfrm>
              <a:off x="4549330" y="1510182"/>
              <a:ext cx="951244" cy="2579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434343"/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Roboto"/>
                  <a:sym typeface="Roboto"/>
                </a:rPr>
                <a:t>HongKong</a:t>
              </a:r>
              <a:endParaRPr sz="1200">
                <a:solidFill>
                  <a:srgbClr val="434343"/>
                </a:solidFill>
                <a:latin typeface="BM JUA OTF" panose="02020603020101020101" pitchFamily="18" charset="-127"/>
                <a:ea typeface="BM JUA OTF" panose="02020603020101020101" pitchFamily="18" charset="-127"/>
                <a:cs typeface="Roboto"/>
                <a:sym typeface="Roboto"/>
              </a:endParaRPr>
            </a:p>
          </p:txBody>
        </p:sp>
      </p:grpSp>
      <p:cxnSp>
        <p:nvCxnSpPr>
          <p:cNvPr id="233" name="Google Shape;233;p18"/>
          <p:cNvCxnSpPr>
            <a:cxnSpLocks/>
          </p:cNvCxnSpPr>
          <p:nvPr/>
        </p:nvCxnSpPr>
        <p:spPr>
          <a:xfrm>
            <a:off x="372709" y="4012487"/>
            <a:ext cx="4396236" cy="38"/>
          </a:xfrm>
          <a:prstGeom prst="straightConnector1">
            <a:avLst/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5" name="Google Shape;235;p18"/>
          <p:cNvSpPr txBox="1"/>
          <p:nvPr/>
        </p:nvSpPr>
        <p:spPr>
          <a:xfrm>
            <a:off x="698397" y="4141667"/>
            <a:ext cx="736675" cy="257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700">
                <a:solidFill>
                  <a:srgbClr val="434343"/>
                </a:solidFill>
                <a:latin typeface="BM JUA OTF" panose="02020603020101020101" pitchFamily="18" charset="-127"/>
                <a:ea typeface="BM JUA OTF" panose="02020603020101020101" pitchFamily="18" charset="-127"/>
                <a:cs typeface="Fira Sans Extra Condensed Medium"/>
                <a:sym typeface="Fira Sans Extra Condensed Medium"/>
              </a:rPr>
              <a:t>한국</a:t>
            </a:r>
            <a:endParaRPr sz="1700">
              <a:solidFill>
                <a:srgbClr val="434343"/>
              </a:solidFill>
              <a:latin typeface="BM JUA OTF" panose="02020603020101020101" pitchFamily="18" charset="-127"/>
              <a:ea typeface="BM JUA OTF" panose="02020603020101020101" pitchFamily="18" charset="-127"/>
              <a:cs typeface="Fira Sans Extra Condensed Medium"/>
              <a:sym typeface="Fira Sans Extra Condensed Medium"/>
            </a:endParaRPr>
          </a:p>
        </p:txBody>
      </p:sp>
      <p:sp>
        <p:nvSpPr>
          <p:cNvPr id="238" name="Google Shape;238;p18"/>
          <p:cNvSpPr txBox="1"/>
          <p:nvPr/>
        </p:nvSpPr>
        <p:spPr>
          <a:xfrm>
            <a:off x="1738148" y="4138624"/>
            <a:ext cx="732950" cy="262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700">
                <a:solidFill>
                  <a:srgbClr val="434343"/>
                </a:solidFill>
                <a:latin typeface="BM JUA OTF" panose="02020603020101020101" pitchFamily="18" charset="-127"/>
                <a:ea typeface="BM JUA OTF" panose="02020603020101020101" pitchFamily="18" charset="-127"/>
                <a:cs typeface="Fira Sans Extra Condensed Medium"/>
                <a:sym typeface="Fira Sans Extra Condensed Medium"/>
              </a:rPr>
              <a:t>대만</a:t>
            </a:r>
            <a:endParaRPr sz="1700">
              <a:solidFill>
                <a:srgbClr val="434343"/>
              </a:solidFill>
              <a:latin typeface="BM JUA OTF" panose="02020603020101020101" pitchFamily="18" charset="-127"/>
              <a:ea typeface="BM JUA OTF" panose="02020603020101020101" pitchFamily="18" charset="-127"/>
              <a:cs typeface="Fira Sans Extra Condensed Medium"/>
              <a:sym typeface="Fira Sans Extra Condensed Medium"/>
            </a:endParaRPr>
          </a:p>
        </p:txBody>
      </p:sp>
      <p:sp>
        <p:nvSpPr>
          <p:cNvPr id="241" name="Google Shape;241;p18"/>
          <p:cNvSpPr txBox="1"/>
          <p:nvPr/>
        </p:nvSpPr>
        <p:spPr>
          <a:xfrm>
            <a:off x="2763469" y="4161951"/>
            <a:ext cx="862178" cy="261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700">
                <a:solidFill>
                  <a:srgbClr val="434343"/>
                </a:solidFill>
                <a:latin typeface="BM JUA OTF" panose="02020603020101020101" pitchFamily="18" charset="-127"/>
                <a:ea typeface="BM JUA OTF" panose="02020603020101020101" pitchFamily="18" charset="-127"/>
                <a:cs typeface="Fira Sans Extra Condensed Medium"/>
                <a:sym typeface="Fira Sans Extra Condensed Medium"/>
              </a:rPr>
              <a:t>싱가폴</a:t>
            </a:r>
            <a:endParaRPr sz="1700">
              <a:solidFill>
                <a:srgbClr val="434343"/>
              </a:solidFill>
              <a:latin typeface="BM JUA OTF" panose="02020603020101020101" pitchFamily="18" charset="-127"/>
              <a:ea typeface="BM JUA OTF" panose="02020603020101020101" pitchFamily="18" charset="-127"/>
              <a:cs typeface="Fira Sans Extra Condensed Medium"/>
              <a:sym typeface="Fira Sans Extra Condensed Medium"/>
            </a:endParaRPr>
          </a:p>
        </p:txBody>
      </p:sp>
      <p:sp>
        <p:nvSpPr>
          <p:cNvPr id="66" name="Google Shape;241;p18">
            <a:extLst>
              <a:ext uri="{FF2B5EF4-FFF2-40B4-BE49-F238E27FC236}">
                <a16:creationId xmlns:a16="http://schemas.microsoft.com/office/drawing/2014/main" id="{35C20F18-7451-134E-923C-A7D415B2FBEF}"/>
              </a:ext>
            </a:extLst>
          </p:cNvPr>
          <p:cNvSpPr txBox="1"/>
          <p:nvPr/>
        </p:nvSpPr>
        <p:spPr>
          <a:xfrm>
            <a:off x="3898799" y="4146246"/>
            <a:ext cx="671083" cy="2622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700">
                <a:solidFill>
                  <a:srgbClr val="434343"/>
                </a:solidFill>
                <a:latin typeface="BM JUA OTF" panose="02020603020101020101" pitchFamily="18" charset="-127"/>
                <a:ea typeface="BM JUA OTF" panose="02020603020101020101" pitchFamily="18" charset="-127"/>
                <a:cs typeface="Fira Sans Extra Condensed Medium"/>
                <a:sym typeface="Fira Sans Extra Condensed Medium"/>
              </a:rPr>
              <a:t>홍콩</a:t>
            </a:r>
            <a:endParaRPr sz="1700">
              <a:solidFill>
                <a:srgbClr val="434343"/>
              </a:solidFill>
              <a:latin typeface="BM JUA OTF" panose="02020603020101020101" pitchFamily="18" charset="-127"/>
              <a:ea typeface="BM JUA OTF" panose="02020603020101020101" pitchFamily="18" charset="-127"/>
              <a:cs typeface="Fira Sans Extra Condensed Medium"/>
              <a:sym typeface="Fira Sans Extra Condensed Medium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1DE738-86D4-BD48-B472-A4CAB6D3646B}"/>
              </a:ext>
            </a:extLst>
          </p:cNvPr>
          <p:cNvSpPr txBox="1"/>
          <p:nvPr/>
        </p:nvSpPr>
        <p:spPr>
          <a:xfrm>
            <a:off x="5198971" y="1562656"/>
            <a:ext cx="3254417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>
                <a:solidFill>
                  <a:schemeClr val="accent5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PIR </a:t>
            </a:r>
            <a:r>
              <a:rPr kumimoji="1" lang="ko-KR" altLang="en-US" b="1">
                <a:solidFill>
                  <a:schemeClr val="accent5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수치는 월급을 받아 한 푼도 쓰지 않고</a:t>
            </a:r>
            <a:endParaRPr kumimoji="1" lang="en-US" altLang="ko-KR" b="1">
              <a:solidFill>
                <a:schemeClr val="accent5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r>
              <a:rPr kumimoji="1" lang="ko-KR" altLang="en-US" b="1">
                <a:solidFill>
                  <a:schemeClr val="accent5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 돈을 모아도 집을 장만하는데 걸리는 수치</a:t>
            </a:r>
            <a:endParaRPr kumimoji="1" lang="en-US" altLang="ko-KR" b="1">
              <a:solidFill>
                <a:schemeClr val="accent5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endParaRPr kumimoji="1" lang="en-US" altLang="ko-KR" b="1">
              <a:solidFill>
                <a:schemeClr val="accent5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r>
              <a:rPr kumimoji="1" lang="ko-KR" altLang="en-US" b="1">
                <a:solidFill>
                  <a:schemeClr val="accent5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한국의 </a:t>
            </a:r>
            <a:r>
              <a:rPr kumimoji="1" lang="en-US" altLang="ko-KR" b="1">
                <a:solidFill>
                  <a:schemeClr val="accent5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PIR</a:t>
            </a:r>
            <a:r>
              <a:rPr kumimoji="1" lang="ko-KR" altLang="en-US" b="1">
                <a:solidFill>
                  <a:schemeClr val="accent5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이 </a:t>
            </a:r>
            <a:r>
              <a:rPr kumimoji="1" lang="en-US" altLang="ko-KR" b="1">
                <a:solidFill>
                  <a:schemeClr val="accent5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15.3</a:t>
            </a:r>
            <a:r>
              <a:rPr kumimoji="1" lang="ko-KR" altLang="en-US" b="1">
                <a:solidFill>
                  <a:schemeClr val="accent5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이라면 </a:t>
            </a:r>
            <a:r>
              <a:rPr kumimoji="1" lang="en-US" altLang="ko-KR" b="1">
                <a:solidFill>
                  <a:schemeClr val="accent5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7</a:t>
            </a:r>
            <a:r>
              <a:rPr kumimoji="1" lang="ko-KR" altLang="en-US" b="1">
                <a:solidFill>
                  <a:schemeClr val="accent5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억 </a:t>
            </a:r>
            <a:r>
              <a:rPr kumimoji="1" lang="en-US" altLang="ko-KR" b="1">
                <a:solidFill>
                  <a:schemeClr val="accent5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5</a:t>
            </a:r>
            <a:r>
              <a:rPr kumimoji="1" lang="ko-KR" altLang="en-US" b="1">
                <a:solidFill>
                  <a:schemeClr val="accent5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천 아파트를 </a:t>
            </a:r>
            <a:endParaRPr kumimoji="1" lang="en-US" altLang="ko-KR" b="1">
              <a:solidFill>
                <a:schemeClr val="accent5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r>
              <a:rPr kumimoji="1" lang="ko-KR" altLang="en-US" b="1">
                <a:solidFill>
                  <a:schemeClr val="accent5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숨만 쉬고 일했을 때 </a:t>
            </a:r>
            <a:r>
              <a:rPr kumimoji="1" lang="en-US" altLang="ko-KR" b="1">
                <a:solidFill>
                  <a:schemeClr val="accent5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15</a:t>
            </a:r>
            <a:r>
              <a:rPr kumimoji="1" lang="ko-KR" altLang="en-US" b="1">
                <a:solidFill>
                  <a:schemeClr val="accent5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년 걸린다는 뜻이다</a:t>
            </a:r>
            <a:r>
              <a:rPr kumimoji="1" lang="en-US" altLang="ko-KR" b="1">
                <a:solidFill>
                  <a:schemeClr val="accent5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.</a:t>
            </a:r>
            <a:endParaRPr kumimoji="1" lang="ko-KR" altLang="en-US" b="1">
              <a:solidFill>
                <a:schemeClr val="accent5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6B91F4-E681-DA4A-989D-7DB1B41CD516}"/>
              </a:ext>
            </a:extLst>
          </p:cNvPr>
          <p:cNvSpPr txBox="1"/>
          <p:nvPr/>
        </p:nvSpPr>
        <p:spPr>
          <a:xfrm>
            <a:off x="5198971" y="3231197"/>
            <a:ext cx="301048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>
                <a:solidFill>
                  <a:schemeClr val="accent5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한국 </a:t>
            </a:r>
            <a:r>
              <a:rPr kumimoji="1" lang="en-US" altLang="ko-KR" b="1">
                <a:solidFill>
                  <a:schemeClr val="accent5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–</a:t>
            </a:r>
            <a:r>
              <a:rPr kumimoji="1" lang="ko-KR" altLang="en-US" b="1">
                <a:solidFill>
                  <a:schemeClr val="accent5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 </a:t>
            </a:r>
            <a:r>
              <a:rPr kumimoji="1" lang="en-US" altLang="ko-KR" b="1">
                <a:solidFill>
                  <a:schemeClr val="accent5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15.3</a:t>
            </a:r>
            <a:r>
              <a:rPr kumimoji="1" lang="ko-KR" altLang="en-US" b="1">
                <a:solidFill>
                  <a:schemeClr val="accent5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년</a:t>
            </a:r>
            <a:endParaRPr kumimoji="1" lang="en-US" altLang="ko-KR" b="1">
              <a:solidFill>
                <a:schemeClr val="accent5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r>
              <a:rPr kumimoji="1" lang="ko-KR" altLang="en-US" b="1">
                <a:solidFill>
                  <a:schemeClr val="accent5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대만 </a:t>
            </a:r>
            <a:r>
              <a:rPr kumimoji="1" lang="en-US" altLang="ko-KR" b="1">
                <a:solidFill>
                  <a:schemeClr val="accent5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–</a:t>
            </a:r>
            <a:r>
              <a:rPr kumimoji="1" lang="ko-KR" altLang="en-US" b="1">
                <a:solidFill>
                  <a:schemeClr val="accent5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 </a:t>
            </a:r>
            <a:r>
              <a:rPr kumimoji="1" lang="en-US" altLang="ko-KR" b="1">
                <a:solidFill>
                  <a:schemeClr val="accent5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17.5</a:t>
            </a:r>
            <a:r>
              <a:rPr kumimoji="1" lang="ko-KR" altLang="en-US" b="1">
                <a:solidFill>
                  <a:schemeClr val="accent5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년</a:t>
            </a:r>
            <a:endParaRPr kumimoji="1" lang="en-US" altLang="ko-KR" b="1">
              <a:solidFill>
                <a:schemeClr val="accent5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r>
              <a:rPr kumimoji="1" lang="ko-KR" altLang="en-US" b="1">
                <a:solidFill>
                  <a:schemeClr val="accent5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싱가폴 </a:t>
            </a:r>
            <a:r>
              <a:rPr kumimoji="1" lang="en-US" altLang="ko-KR" b="1">
                <a:solidFill>
                  <a:schemeClr val="accent5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–</a:t>
            </a:r>
            <a:r>
              <a:rPr kumimoji="1" lang="ko-KR" altLang="en-US" b="1">
                <a:solidFill>
                  <a:schemeClr val="accent5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 </a:t>
            </a:r>
            <a:r>
              <a:rPr kumimoji="1" lang="en-US" altLang="ko-KR" b="1">
                <a:solidFill>
                  <a:schemeClr val="accent5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21.2</a:t>
            </a:r>
            <a:r>
              <a:rPr kumimoji="1" lang="ko-KR" altLang="en-US" b="1">
                <a:solidFill>
                  <a:schemeClr val="accent5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년</a:t>
            </a:r>
            <a:endParaRPr kumimoji="1" lang="en-US" altLang="ko-KR" b="1">
              <a:solidFill>
                <a:schemeClr val="accent5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r>
              <a:rPr kumimoji="1" lang="ko-KR" altLang="en-US" b="1">
                <a:solidFill>
                  <a:schemeClr val="accent5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홍콩 </a:t>
            </a:r>
            <a:r>
              <a:rPr kumimoji="1" lang="en-US" altLang="ko-KR" b="1">
                <a:solidFill>
                  <a:schemeClr val="accent5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–</a:t>
            </a:r>
            <a:r>
              <a:rPr kumimoji="1" lang="ko-KR" altLang="en-US" b="1">
                <a:solidFill>
                  <a:schemeClr val="accent5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 </a:t>
            </a:r>
            <a:r>
              <a:rPr kumimoji="1" lang="en-US" altLang="ko-KR" b="1">
                <a:solidFill>
                  <a:schemeClr val="accent5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46.9</a:t>
            </a:r>
            <a:r>
              <a:rPr kumimoji="1" lang="ko-KR" altLang="en-US" b="1">
                <a:solidFill>
                  <a:schemeClr val="accent5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년</a:t>
            </a:r>
          </a:p>
        </p:txBody>
      </p:sp>
    </p:spTree>
    <p:extLst>
      <p:ext uri="{BB962C8B-B14F-4D97-AF65-F5344CB8AC3E}">
        <p14:creationId xmlns:p14="http://schemas.microsoft.com/office/powerpoint/2010/main" val="17934080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7C1E5B-8716-C843-A70D-20C6B5315B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98" y="394752"/>
            <a:ext cx="2836300" cy="481200"/>
          </a:xfrm>
        </p:spPr>
        <p:txBody>
          <a:bodyPr/>
          <a:lstStyle/>
          <a:p>
            <a:r>
              <a:rPr kumimoji="1" lang="en-US" altLang="ko-KR">
                <a:latin typeface="BM JUA OTF" panose="02020603020101020101" pitchFamily="18" charset="-127"/>
                <a:ea typeface="BM JUA OTF" panose="02020603020101020101" pitchFamily="18" charset="-127"/>
              </a:rPr>
              <a:t>Python</a:t>
            </a:r>
            <a:r>
              <a:rPr kumimoji="1" lang="ko-KR" altLang="en-US">
                <a:latin typeface="BM JUA OTF" panose="02020603020101020101" pitchFamily="18" charset="-127"/>
                <a:ea typeface="BM JUA OTF" panose="02020603020101020101" pitchFamily="18" charset="-127"/>
              </a:rPr>
              <a:t>으로 </a:t>
            </a:r>
            <a:r>
              <a:rPr kumimoji="1" lang="en-US" altLang="ko-KR">
                <a:latin typeface="BM JUA OTF" panose="02020603020101020101" pitchFamily="18" charset="-127"/>
                <a:ea typeface="BM JUA OTF" panose="02020603020101020101" pitchFamily="18" charset="-127"/>
              </a:rPr>
              <a:t>PIR</a:t>
            </a:r>
            <a:r>
              <a:rPr kumimoji="1" lang="ko-KR" altLang="en-US">
                <a:latin typeface="BM JUA OTF" panose="02020603020101020101" pitchFamily="18" charset="-127"/>
                <a:ea typeface="BM JUA OTF" panose="02020603020101020101" pitchFamily="18" charset="-127"/>
              </a:rPr>
              <a:t> 분석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E52B5DB-018A-D14B-B5FC-340FF68CAA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266091"/>
            <a:ext cx="4561314" cy="284445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8CED3C3-7FD6-C34D-B101-1703D5B352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1315" y="1266091"/>
            <a:ext cx="4374429" cy="284445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4DB0174-F0C4-2146-8989-67622BF3618E}"/>
              </a:ext>
            </a:extLst>
          </p:cNvPr>
          <p:cNvSpPr txBox="1"/>
          <p:nvPr/>
        </p:nvSpPr>
        <p:spPr>
          <a:xfrm>
            <a:off x="263920" y="4192908"/>
            <a:ext cx="33906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>
                <a:latin typeface="BM JUA OTF" panose="02020603020101020101" pitchFamily="18" charset="-127"/>
                <a:ea typeface="BM JUA OTF" panose="02020603020101020101" pitchFamily="18" charset="-127"/>
              </a:rPr>
              <a:t>자료 출처</a:t>
            </a:r>
            <a:r>
              <a:rPr kumimoji="1" lang="en-US" altLang="ko-KR">
                <a:latin typeface="BM JUA OTF" panose="02020603020101020101" pitchFamily="18" charset="-127"/>
                <a:ea typeface="BM JUA OTF" panose="02020603020101020101" pitchFamily="18" charset="-127"/>
              </a:rPr>
              <a:t>:</a:t>
            </a:r>
            <a:r>
              <a:rPr kumimoji="1" lang="ko-KR" altLang="en-US">
                <a:latin typeface="BM JUA OTF" panose="02020603020101020101" pitchFamily="18" charset="-127"/>
                <a:ea typeface="BM JUA OTF" panose="02020603020101020101" pitchFamily="18" charset="-127"/>
              </a:rPr>
              <a:t> 한국주택금융공사</a:t>
            </a:r>
            <a:r>
              <a:rPr kumimoji="1" lang="en-US" altLang="ko-KR">
                <a:latin typeface="BM JUA OTF" panose="02020603020101020101" pitchFamily="18" charset="-127"/>
                <a:ea typeface="BM JUA OTF" panose="02020603020101020101" pitchFamily="18" charset="-127"/>
              </a:rPr>
              <a:t>_</a:t>
            </a:r>
            <a:r>
              <a:rPr kumimoji="1" lang="ko-KR" altLang="en-US">
                <a:latin typeface="BM JUA OTF" panose="02020603020101020101" pitchFamily="18" charset="-127"/>
                <a:ea typeface="BM JUA OTF" panose="02020603020101020101" pitchFamily="18" charset="-127"/>
              </a:rPr>
              <a:t>지역별 </a:t>
            </a:r>
            <a:r>
              <a:rPr kumimoji="1" lang="en-US" altLang="ko-KR">
                <a:latin typeface="BM JUA OTF" panose="02020603020101020101" pitchFamily="18" charset="-127"/>
                <a:ea typeface="BM JUA OTF" panose="02020603020101020101" pitchFamily="18" charset="-127"/>
              </a:rPr>
              <a:t>PIR</a:t>
            </a:r>
            <a:r>
              <a:rPr kumimoji="1" lang="ko-KR" altLang="en-US">
                <a:latin typeface="BM JUA OTF" panose="02020603020101020101" pitchFamily="18" charset="-127"/>
                <a:ea typeface="BM JUA OTF" panose="02020603020101020101" pitchFamily="18" charset="-127"/>
              </a:rPr>
              <a:t> 및 </a:t>
            </a:r>
            <a:r>
              <a:rPr kumimoji="1" lang="en-US" altLang="ko-KR">
                <a:latin typeface="BM JUA OTF" panose="02020603020101020101" pitchFamily="18" charset="-127"/>
                <a:ea typeface="BM JUA OTF" panose="02020603020101020101" pitchFamily="18" charset="-127"/>
              </a:rPr>
              <a:t>LIR</a:t>
            </a:r>
            <a:endParaRPr kumimoji="1" lang="ko-KR" altLang="en-US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A7FFAF1-8991-C447-AF91-800D605794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2946" y="3055815"/>
            <a:ext cx="485532" cy="48553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9C501A3-98C1-1844-891E-F3611856E0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1512" y="2953130"/>
            <a:ext cx="485532" cy="48553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C7C9836-3E86-244A-995D-805011B0CCC4}"/>
              </a:ext>
            </a:extLst>
          </p:cNvPr>
          <p:cNvSpPr txBox="1"/>
          <p:nvPr/>
        </p:nvSpPr>
        <p:spPr>
          <a:xfrm>
            <a:off x="263920" y="4564998"/>
            <a:ext cx="44967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>
                <a:latin typeface="BM JUA OTF" panose="02020603020101020101" pitchFamily="18" charset="-127"/>
                <a:ea typeface="BM JUA OTF" panose="02020603020101020101" pitchFamily="18" charset="-127"/>
              </a:rPr>
              <a:t>특정 시점을 기준으로 </a:t>
            </a:r>
            <a:r>
              <a:rPr kumimoji="1" lang="en-US" altLang="ko-KR">
                <a:latin typeface="BM JUA OTF" panose="02020603020101020101" pitchFamily="18" charset="-127"/>
                <a:ea typeface="BM JUA OTF" panose="02020603020101020101" pitchFamily="18" charset="-127"/>
              </a:rPr>
              <a:t>PIR</a:t>
            </a:r>
            <a:r>
              <a:rPr kumimoji="1" lang="ko-KR" altLang="en-US">
                <a:latin typeface="BM JUA OTF" panose="02020603020101020101" pitchFamily="18" charset="-127"/>
                <a:ea typeface="BM JUA OTF" panose="02020603020101020101" pitchFamily="18" charset="-127"/>
              </a:rPr>
              <a:t>이 급격하게 상승했다는 것을 알 수 있다</a:t>
            </a:r>
            <a:r>
              <a:rPr kumimoji="1" lang="en-US" altLang="ko-KR">
                <a:latin typeface="BM JUA OTF" panose="02020603020101020101" pitchFamily="18" charset="-127"/>
                <a:ea typeface="BM JUA OTF" panose="02020603020101020101" pitchFamily="18" charset="-127"/>
              </a:rPr>
              <a:t>.</a:t>
            </a:r>
          </a:p>
          <a:p>
            <a:r>
              <a:rPr kumimoji="1" lang="en-US" altLang="ko-KR">
                <a:latin typeface="BM JUA OTF" panose="02020603020101020101" pitchFamily="18" charset="-127"/>
                <a:ea typeface="BM JUA OTF" panose="02020603020101020101" pitchFamily="18" charset="-127"/>
              </a:rPr>
              <a:t>PIR</a:t>
            </a:r>
            <a:r>
              <a:rPr kumimoji="1" lang="ko-KR" altLang="en-US">
                <a:latin typeface="BM JUA OTF" panose="02020603020101020101" pitchFamily="18" charset="-127"/>
                <a:ea typeface="BM JUA OTF" panose="02020603020101020101" pitchFamily="18" charset="-127"/>
              </a:rPr>
              <a:t>이 높다는 것은 집값의 거품이 심하다는 뜻이다</a:t>
            </a:r>
            <a:r>
              <a:rPr kumimoji="1" lang="en-US" altLang="ko-KR">
                <a:latin typeface="BM JUA OTF" panose="02020603020101020101" pitchFamily="18" charset="-127"/>
                <a:ea typeface="BM JUA OTF" panose="02020603020101020101" pitchFamily="18" charset="-127"/>
              </a:rPr>
              <a:t>.</a:t>
            </a:r>
            <a:endParaRPr kumimoji="1" lang="ko-KR" altLang="en-US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1585376"/>
      </p:ext>
    </p:extLst>
  </p:cSld>
  <p:clrMapOvr>
    <a:masterClrMapping/>
  </p:clrMapOvr>
</p:sld>
</file>

<file path=ppt/theme/theme1.xml><?xml version="1.0" encoding="utf-8"?>
<a:theme xmlns:a="http://schemas.openxmlformats.org/drawingml/2006/main" name="Data Charts Infographics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1E35A1"/>
      </a:accent1>
      <a:accent2>
        <a:srgbClr val="0C79F3"/>
      </a:accent2>
      <a:accent3>
        <a:srgbClr val="00D4F0"/>
      </a:accent3>
      <a:accent4>
        <a:srgbClr val="2170B7"/>
      </a:accent4>
      <a:accent5>
        <a:srgbClr val="59A7FF"/>
      </a:accent5>
      <a:accent6>
        <a:srgbClr val="071554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204</TotalTime>
  <Words>395</Words>
  <Application>Microsoft Macintosh PowerPoint</Application>
  <PresentationFormat>화면 슬라이드 쇼(16:9)</PresentationFormat>
  <Paragraphs>79</Paragraphs>
  <Slides>14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9" baseType="lpstr">
      <vt:lpstr>Fira Sans Extra Condensed Medium</vt:lpstr>
      <vt:lpstr>Roboto</vt:lpstr>
      <vt:lpstr>Arial</vt:lpstr>
      <vt:lpstr>BM JUA OTF</vt:lpstr>
      <vt:lpstr>Data Charts Infographics by Slidesgo</vt:lpstr>
      <vt:lpstr>Baby Boom</vt:lpstr>
      <vt:lpstr>Contents</vt:lpstr>
      <vt:lpstr>주제 선정과 선정 배경 </vt:lpstr>
      <vt:lpstr>여성 대상 설문조사</vt:lpstr>
      <vt:lpstr>Category</vt:lpstr>
      <vt:lpstr>1st  주거 </vt:lpstr>
      <vt:lpstr>아시아의 네 마리 용</vt:lpstr>
      <vt:lpstr>PIR(Price to Income Ratio)</vt:lpstr>
      <vt:lpstr>Python으로 PIR 분석</vt:lpstr>
      <vt:lpstr>주택가격에 대한 여러가지 지수들</vt:lpstr>
      <vt:lpstr>전국매매가격지수와 출생아수의 관계</vt:lpstr>
      <vt:lpstr>수도권매매가격지수와 출생아수의 관계</vt:lpstr>
      <vt:lpstr>서울매매가격지수와 출생아수의 관계-(1)</vt:lpstr>
      <vt:lpstr>서울매매가격지수와 출생아수의 관계-(2)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Baby Boom</dc:title>
  <cp:lastModifiedBy>SeongJiHun</cp:lastModifiedBy>
  <cp:revision>3</cp:revision>
  <dcterms:modified xsi:type="dcterms:W3CDTF">2021-11-06T10:39:15Z</dcterms:modified>
</cp:coreProperties>
</file>